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" r:id="rId2"/>
    <p:sldId id="325" r:id="rId3"/>
    <p:sldId id="274" r:id="rId4"/>
    <p:sldId id="280" r:id="rId5"/>
    <p:sldId id="326" r:id="rId6"/>
    <p:sldId id="328" r:id="rId7"/>
    <p:sldId id="329" r:id="rId8"/>
    <p:sldId id="330" r:id="rId9"/>
    <p:sldId id="332" r:id="rId10"/>
    <p:sldId id="335" r:id="rId11"/>
    <p:sldId id="336" r:id="rId12"/>
    <p:sldId id="290" r:id="rId13"/>
    <p:sldId id="337" r:id="rId14"/>
    <p:sldId id="339" r:id="rId15"/>
  </p:sldIdLst>
  <p:sldSz cx="9144000" cy="6858000" type="screen4x3"/>
  <p:notesSz cx="6797675" cy="9926638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FF3300"/>
    <a:srgbClr val="FFFF66"/>
    <a:srgbClr val="FF9933"/>
    <a:srgbClr val="FF9900"/>
    <a:srgbClr val="A5F1F9"/>
    <a:srgbClr val="C0C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30" autoAdjust="0"/>
    <p:restoredTop sz="94660"/>
  </p:normalViewPr>
  <p:slideViewPr>
    <p:cSldViewPr>
      <p:cViewPr varScale="1">
        <p:scale>
          <a:sx n="56" d="100"/>
          <a:sy n="56" d="100"/>
        </p:scale>
        <p:origin x="1680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17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D55525CF-67B6-4ADB-B252-E01003FC9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0A2DBC89-222A-4F8B-9850-C866131619C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2D9A0044-E336-4606-998A-19F60F138E7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E220FD99-426C-46EF-9D4E-4005BC4ABDC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AAE0160-B5EE-4D93-B629-B10B657047A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84DF3CD-F615-4958-BE42-CD158A3EA08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3038A9A0-2D79-4A58-9BF1-EADF049922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9938D63-5061-A724-EFB8-7C57F53AB1B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75A9CDCA-F8D2-4500-9E96-E46E368D7E4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179D9044-CB0F-41A6-B9DB-699AABAA4A2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6CA0A61-7173-4763-A264-8B8E5E3761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1A7F7A9-C5F3-467F-9628-77BE43F5376E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A928260A-4EAC-200B-454C-11B4845D9B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24F314-EA45-4141-8761-2124735A94D6}" type="slidenum">
              <a:rPr lang="nl-NL" altLang="nl-NL"/>
              <a:pPr/>
              <a:t>1</a:t>
            </a:fld>
            <a:endParaRPr lang="nl-NL" altLang="nl-NL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B40EF8B-2754-5BD6-44F8-27AD2A5FD6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CEB4D578-34ED-1ABE-6A6E-C1ECBB57FF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90FE08D2-1A15-F4A1-88B7-055DF3E648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20B2AAC-3703-4145-BAED-D62F5FAE8E2D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A7C65B09-3097-1A6D-7206-3D8B78DB41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7E850AC4-92B2-9ED5-262B-1DA421D278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D3AF625E-859F-71B9-1D14-24DA1007F1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D5649E-D401-435C-9866-10BACD6C9D55}" type="slidenum">
              <a:rPr lang="nl-NL" altLang="nl-NL"/>
              <a:pPr/>
              <a:t>4</a:t>
            </a:fld>
            <a:endParaRPr lang="nl-NL" altLang="nl-NL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C87E38B8-A293-34CB-502C-6FC836F75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5FB1468F-3F21-4DF6-4FB6-EF1F06F0C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nl-NL" alt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DF6DC1C5-152D-7299-3700-818516E344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0CEA6CA-23E0-41A6-BD68-CD7B2EE5735E}" type="slidenum">
              <a:rPr lang="nl-NL" altLang="nl-NL"/>
              <a:pPr/>
              <a:t>12</a:t>
            </a:fld>
            <a:endParaRPr lang="nl-NL" altLang="nl-NL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E15B30A5-1B9C-042A-F05B-8E3311B044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563450C-0F20-4124-1911-F50CB56B6B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nl-NL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64EBB3-5EBA-4151-8B1D-1A1C9384E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52F63A5-C79B-4561-B40C-3E13389FF5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43D041-4384-D73C-8A29-C0A2FBD1EA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D6D8A1-FD69-9FDB-FD29-F76066676E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633ECE-55A0-3F82-7E51-2C23BF020D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F8B95B-6942-4721-BF4F-87499B4DC56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21750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0178EE-9429-4CD3-A576-7AFF388B9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E08425A-B527-449A-83E9-53AF5D7298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8FA0F24-3D74-ED1E-E892-6E7534780E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5A65706-2641-53B0-2B3D-E3B2A845FA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9A11179-5520-09A8-68B9-B84B076C22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1E3EE3-27F1-41BA-B1FE-244C894D023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0107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C523242D-0E55-4B76-BFC8-A3A7849564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80A71D30-2FF0-474E-8CEE-7E0D354B13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3D84C9-384C-91C8-9BD2-45CABDBA6E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54EFD4-D378-9139-2D31-023E78AA638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85A43C-D333-ADAC-3EC1-281829069D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964C02-A084-45F8-AD9F-40FF886DC4A2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36934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4602F3-D788-46E5-80E0-6D2C7CAD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9F7A6CE-70AC-4A1E-8920-C25C1F588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A9E100-3F2E-4DC3-D5CF-B845C039E1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948A6F-3079-95C8-CB6D-34F60BC7F2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FCFF08-11C2-1BBD-0871-F5A0644277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100B92-4426-4167-B76D-40F95AF7304F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99996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5C357F-3058-459A-9851-C4900564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EC62C7A-4BDE-471E-95DF-AF108028C0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783251-0091-BDE4-C2C1-392382F3D9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A052BE-D063-A950-F0E2-DFB0BE5F75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7F0929-4404-310E-4E0E-C81C6E7C261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903B35-E6F4-469F-8A1F-720C635FA53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24964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CDA55F-5484-4DF1-9E41-F18AF657E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A4F6C72-DC73-4B99-8D9A-35FCF6DED4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F232A22-6294-47B4-89C0-9F6DAD0417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0D39A2-998E-168C-1C93-C83565BC96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3D799C-AEAE-5D63-CACD-9698C4DD6F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27DAE0-0FE9-CCB1-FD15-4682878679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94639B-AC5F-418E-A2EE-AA4F6DF3A263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22945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5B9F79-892B-454F-AC71-D47879A04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629A56F-8B8F-4AC4-896F-7A7536686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2D04646-F642-4CC0-8484-5479B239A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16354382-9E9B-4408-94F6-0EC56C297B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7310960-546A-4B40-A3B8-F8D9FCCB41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F7F5BA7-D720-935C-353C-14A2B3E6ED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A62FC9-386B-4774-AE45-32EB1DF0F7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FDD1EBC-07BD-CC8A-0104-DD63725682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2725B0-0199-4D79-9968-CAD111F584B6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4046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F261DD-C1B7-449C-81B5-A27E1585E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EF1FB41-C380-1264-0837-BE0C1FC896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F94A0B5-205F-F503-8962-3003A5729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C1FC3B5-0CAE-B42D-89DF-1FD2D4D713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F486DE-496F-4D48-80CD-BC89E217BBEB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66033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886ADEE-82C3-1089-F638-49BD93FE0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9B3D404-B8DC-382E-77BE-EE2CA8AAD4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B5CB931-3592-EB35-2499-DC363C0FF9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07582E-C01C-44B2-8F22-2D9D656924F7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80334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296131-74BB-442F-B587-74A204687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C30249D-6C71-4C4F-A8CE-8152F0642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78E0FBD-C3E2-4151-8E62-3B10A5C79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CCC32C0-17CC-B381-C16D-477A938DFB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7E8F48-2545-34FD-9E6D-BDB5E9651A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ED72C3-BBD7-CF58-6D9D-2267EB94F7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7184E8-4669-43BB-9B6D-DEC63D54834A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675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4B2E43-0891-415F-8CC5-F91193907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24C36CD-AFE8-4D18-8E08-77C4253385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111EF9C-5D72-4815-B9A0-E688FB2E1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78B8A6-BF4A-8644-720C-9E6CC0A1E4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9B27A13-AACC-C33D-3A4B-61E1D556A1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B8E18F-ABC8-4D0D-EEE3-4E81F7AA3A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D20A0-062B-4AC2-903E-45FFF431AD28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0401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D52AEC6-5CF3-25FC-8AC0-B64A7BE650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27EAB7C-D099-D5C6-6F17-64BD6CA726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AC32E9E-AC5F-4C21-B70C-0F7DB6D166F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A13E455-0773-43EE-B1B8-30121F3D608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021A5B1-5141-4278-AD48-3ED04DA1D6F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1D099DC-86BE-42C1-A468-B8DB6663859B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hyperlink" Target="https://wheelofnames.com/nl/6ma-76v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s://www.eduforce.nl/spiekkaarten-rekene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duforce.nl/wiskaarten-bij-spiekkaarten-rekenen-59860.html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www.eduforce.nl/spiekkaarten-rekenen-2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eduforcedigitaal.nl/" TargetMode="External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hyperlink" Target="https://eforce.ams3.cdn.digitaloceanspaces.com/TOETSboekje.pdf" TargetMode="External"/><Relationship Id="rId2" Type="http://schemas.openxmlformats.org/officeDocument/2006/relationships/hyperlink" Target="https://eforce.ams3.cdn.digitaloceanspaces.com/Boek%201%20plus%20tot%2010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force.ams3.cdn.digitaloceanspaces.com/Boek%204%20min%20over%20de%2010%20.pdf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hyperlink" Target="https://eforce.ams3.cdn.digitaloceanspaces.com/Boek%203%20plus%20over%20de%2010%20.pdf" TargetMode="External"/><Relationship Id="rId4" Type="http://schemas.openxmlformats.org/officeDocument/2006/relationships/hyperlink" Target="https://eforce.ams3.cdn.digitaloceanspaces.com/Boek%202%20min%20tot%2010%20.pdf" TargetMode="External"/><Relationship Id="rId9" Type="http://schemas.openxmlformats.org/officeDocument/2006/relationships/image" Target="../media/image12.png"/><Relationship Id="rId14" Type="http://schemas.openxmlformats.org/officeDocument/2006/relationships/hyperlink" Target="https://www.eduforcedigitaal.nl/werkboek/spiekkaarten-rekenen/hoofdstuk-74/opdracht-328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sommenversnellen.nl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&#10;&#10;Automatisch gegenereerde beschrijving">
            <a:extLst>
              <a:ext uri="{FF2B5EF4-FFF2-40B4-BE49-F238E27FC236}">
                <a16:creationId xmlns:a16="http://schemas.microsoft.com/office/drawing/2014/main" id="{57E52598-AEF8-E45B-273F-67609318E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6" y="643467"/>
            <a:ext cx="3941527" cy="5571066"/>
          </a:xfrm>
          <a:prstGeom prst="rect">
            <a:avLst/>
          </a:prstGeom>
          <a:noFill/>
        </p:spPr>
      </p:pic>
      <p:pic>
        <p:nvPicPr>
          <p:cNvPr id="4098" name="Afbeelding 1">
            <a:extLst>
              <a:ext uri="{FF2B5EF4-FFF2-40B4-BE49-F238E27FC236}">
                <a16:creationId xmlns:a16="http://schemas.microsoft.com/office/drawing/2014/main" id="{88DA0420-650D-B335-3207-0C034FF0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9843" y="640029"/>
            <a:ext cx="551535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E166B3E6-5E2B-4D93-9E4E-77591C892024}"/>
              </a:ext>
            </a:extLst>
          </p:cNvPr>
          <p:cNvSpPr txBox="1"/>
          <p:nvPr/>
        </p:nvSpPr>
        <p:spPr>
          <a:xfrm>
            <a:off x="683568" y="26064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/>
              <a:t>Even oefenen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EE415A66-F00D-47B0-9C9D-EF2D503238A5}"/>
              </a:ext>
            </a:extLst>
          </p:cNvPr>
          <p:cNvSpPr txBox="1"/>
          <p:nvPr/>
        </p:nvSpPr>
        <p:spPr>
          <a:xfrm>
            <a:off x="659884" y="908720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0070C0"/>
                </a:solidFill>
              </a:rPr>
              <a:t>Dit heb je nodig: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Het oefenboekje (wij werken met een oefenblad)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De strategiekaart (er zijn er 4)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Een doosje met 5 accentstiften (rood-geel-blauw-groen-oranje)</a:t>
            </a:r>
          </a:p>
          <a:p>
            <a:pPr marL="457200" indent="-457200">
              <a:buFont typeface="+mj-lt"/>
              <a:buAutoNum type="arabicPeriod"/>
            </a:pPr>
            <a:r>
              <a:rPr lang="nl-NL" sz="2000" dirty="0"/>
              <a:t>Een pen / potlood</a:t>
            </a:r>
          </a:p>
          <a:p>
            <a:endParaRPr lang="nl-NL" sz="20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CCEADF6-8D16-4E59-A834-2E6A7E5D587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059832" y="2562710"/>
            <a:ext cx="3024336" cy="21602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869EC73-5590-4E02-8925-D0152B54D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562710"/>
            <a:ext cx="2353667" cy="3386570"/>
          </a:xfrm>
          <a:prstGeom prst="rect">
            <a:avLst/>
          </a:prstGeom>
          <a:ln w="12700">
            <a:solidFill>
              <a:srgbClr val="000000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BC3A42F3-6CE7-A658-8A28-B6E88CC33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750" y="2640258"/>
            <a:ext cx="2394301" cy="2152914"/>
          </a:xfrm>
          <a:prstGeom prst="rect">
            <a:avLst/>
          </a:prstGeom>
        </p:spPr>
      </p:pic>
      <p:pic>
        <p:nvPicPr>
          <p:cNvPr id="8" name="Afbeelding 7" descr="Afbeelding met verbruiksartikelen voor kantoor, briefpapier, Markeermiddelen, Kantoorinstrument&#10;&#10;Automatisch gegenereerde beschrijving">
            <a:extLst>
              <a:ext uri="{FF2B5EF4-FFF2-40B4-BE49-F238E27FC236}">
                <a16:creationId xmlns:a16="http://schemas.microsoft.com/office/drawing/2014/main" id="{6326C20D-FB21-88C1-0F68-CD0DCCFDF3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40009" y1="36660" x2="40009" y2="36660"/>
                        <a14:foregroundMark x1="32418" y1="27399" x2="32418" y2="27399"/>
                        <a14:foregroundMark x1="35489" y1="28839" x2="35489" y2="28839"/>
                        <a14:foregroundMark x1="50043" y1="56718" x2="50043" y2="56718"/>
                        <a14:foregroundMark x1="51817" y1="63820" x2="51817" y2="63820"/>
                        <a14:foregroundMark x1="41890" y1="42802" x2="41890" y2="42802"/>
                        <a14:foregroundMark x1="26449" y1="55038" x2="26449" y2="55038"/>
                        <a14:foregroundMark x1="33175" y1="60893" x2="33175" y2="60893"/>
                        <a14:foregroundMark x1="63495" y1="87044" x2="63495" y2="87044"/>
                        <a14:foregroundMark x1="41566" y1="46209" x2="41566" y2="46209"/>
                        <a14:foregroundMark x1="63927" y1="88052" x2="63927" y2="88052"/>
                        <a14:foregroundMark x1="16760" y1="48896" x2="16760" y2="48896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562" y="4682910"/>
            <a:ext cx="5054040" cy="22779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488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84F466BE-C3ED-4A5A-8E20-A0979FB8E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60232"/>
            <a:ext cx="5184576" cy="7457617"/>
          </a:xfrm>
          <a:prstGeom prst="rect">
            <a:avLst/>
          </a:prstGeom>
          <a:ln>
            <a:noFill/>
          </a:ln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7B3D635-D5B1-435B-BBB1-C55DF6B6B58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788024" y="332656"/>
            <a:ext cx="4176464" cy="3024336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938A273F-CE33-4A46-9555-35BCB5343990}"/>
              </a:ext>
            </a:extLst>
          </p:cNvPr>
          <p:cNvSpPr/>
          <p:nvPr/>
        </p:nvSpPr>
        <p:spPr>
          <a:xfrm>
            <a:off x="1232966" y="331752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97CB848-C7B9-46C8-87FB-C71927E4FFE4}"/>
              </a:ext>
            </a:extLst>
          </p:cNvPr>
          <p:cNvSpPr/>
          <p:nvPr/>
        </p:nvSpPr>
        <p:spPr>
          <a:xfrm>
            <a:off x="1259632" y="1988840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B6F8984-6FA0-4C43-9950-26EEB24FBB02}"/>
              </a:ext>
            </a:extLst>
          </p:cNvPr>
          <p:cNvSpPr/>
          <p:nvPr/>
        </p:nvSpPr>
        <p:spPr>
          <a:xfrm>
            <a:off x="1251733" y="2564904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8CB32AC-5FC8-4AB0-B9E2-DCFD59B4814F}"/>
              </a:ext>
            </a:extLst>
          </p:cNvPr>
          <p:cNvSpPr/>
          <p:nvPr/>
        </p:nvSpPr>
        <p:spPr>
          <a:xfrm>
            <a:off x="1259632" y="3123450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3C02CF7-6843-4ECB-A466-BDEF30D4E62F}"/>
              </a:ext>
            </a:extLst>
          </p:cNvPr>
          <p:cNvSpPr/>
          <p:nvPr/>
        </p:nvSpPr>
        <p:spPr>
          <a:xfrm>
            <a:off x="1259632" y="5312845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D068D09F-C978-4E1F-8D38-DB1CC9527BFE}"/>
              </a:ext>
            </a:extLst>
          </p:cNvPr>
          <p:cNvSpPr/>
          <p:nvPr/>
        </p:nvSpPr>
        <p:spPr>
          <a:xfrm>
            <a:off x="1259632" y="5877272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AF419682-A8F1-413C-BB4D-2A0CA7DC8021}"/>
              </a:ext>
            </a:extLst>
          </p:cNvPr>
          <p:cNvSpPr/>
          <p:nvPr/>
        </p:nvSpPr>
        <p:spPr>
          <a:xfrm>
            <a:off x="1250738" y="6441937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7E94B925-99BF-49BA-BDB4-8B4E36DA6238}"/>
              </a:ext>
            </a:extLst>
          </p:cNvPr>
          <p:cNvSpPr/>
          <p:nvPr/>
        </p:nvSpPr>
        <p:spPr>
          <a:xfrm>
            <a:off x="3533248" y="918500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DB97D2D8-984B-403B-8FC6-F387A0B4CED4}"/>
              </a:ext>
            </a:extLst>
          </p:cNvPr>
          <p:cNvSpPr/>
          <p:nvPr/>
        </p:nvSpPr>
        <p:spPr>
          <a:xfrm>
            <a:off x="3535280" y="2276872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BC44FD07-F78F-4B8D-A69C-3BA0D75ED0DB}"/>
              </a:ext>
            </a:extLst>
          </p:cNvPr>
          <p:cNvSpPr/>
          <p:nvPr/>
        </p:nvSpPr>
        <p:spPr>
          <a:xfrm>
            <a:off x="3535280" y="2852936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5F8D9818-CD12-4473-8027-B5FBD153A635}"/>
              </a:ext>
            </a:extLst>
          </p:cNvPr>
          <p:cNvSpPr/>
          <p:nvPr/>
        </p:nvSpPr>
        <p:spPr>
          <a:xfrm>
            <a:off x="3535280" y="3681029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D29FB797-F895-4200-9FAC-ACCE7A1731F8}"/>
              </a:ext>
            </a:extLst>
          </p:cNvPr>
          <p:cNvSpPr/>
          <p:nvPr/>
        </p:nvSpPr>
        <p:spPr>
          <a:xfrm>
            <a:off x="3535280" y="3933056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BC5B0D4A-B580-4E77-B41B-2D091A89DC3A}"/>
              </a:ext>
            </a:extLst>
          </p:cNvPr>
          <p:cNvSpPr/>
          <p:nvPr/>
        </p:nvSpPr>
        <p:spPr>
          <a:xfrm>
            <a:off x="3535280" y="4509120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2F03D06F-75DA-4122-BB74-675A4271E617}"/>
              </a:ext>
            </a:extLst>
          </p:cNvPr>
          <p:cNvSpPr/>
          <p:nvPr/>
        </p:nvSpPr>
        <p:spPr>
          <a:xfrm>
            <a:off x="3535280" y="5609636"/>
            <a:ext cx="720080" cy="216024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EC844453-8E0E-47B8-8228-94D9AC12525D}"/>
              </a:ext>
            </a:extLst>
          </p:cNvPr>
          <p:cNvSpPr/>
          <p:nvPr/>
        </p:nvSpPr>
        <p:spPr>
          <a:xfrm>
            <a:off x="3539226" y="6165304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73404DA8-6092-4B35-9203-E72908B5536B}"/>
              </a:ext>
            </a:extLst>
          </p:cNvPr>
          <p:cNvSpPr/>
          <p:nvPr/>
        </p:nvSpPr>
        <p:spPr>
          <a:xfrm>
            <a:off x="3535280" y="6441937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627E553D-09EC-434F-BE12-0830D5F63BF0}"/>
              </a:ext>
            </a:extLst>
          </p:cNvPr>
          <p:cNvSpPr/>
          <p:nvPr/>
        </p:nvSpPr>
        <p:spPr>
          <a:xfrm>
            <a:off x="3535280" y="3123450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1D77C48E-CD2C-4E50-8101-94200A3599D0}"/>
              </a:ext>
            </a:extLst>
          </p:cNvPr>
          <p:cNvSpPr/>
          <p:nvPr/>
        </p:nvSpPr>
        <p:spPr>
          <a:xfrm>
            <a:off x="3535280" y="1448780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5BDC5D6D-2FC5-4332-8688-8EAF85AF8471}"/>
              </a:ext>
            </a:extLst>
          </p:cNvPr>
          <p:cNvSpPr/>
          <p:nvPr/>
        </p:nvSpPr>
        <p:spPr>
          <a:xfrm>
            <a:off x="1250738" y="6165304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3409713F-47A8-4323-B28F-EA70459A9F11}"/>
              </a:ext>
            </a:extLst>
          </p:cNvPr>
          <p:cNvSpPr/>
          <p:nvPr/>
        </p:nvSpPr>
        <p:spPr>
          <a:xfrm>
            <a:off x="1259632" y="4797627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B9B8144A-BE11-41CC-B360-74EE64B687A1}"/>
              </a:ext>
            </a:extLst>
          </p:cNvPr>
          <p:cNvSpPr/>
          <p:nvPr/>
        </p:nvSpPr>
        <p:spPr>
          <a:xfrm>
            <a:off x="1250738" y="4232962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74E29C3E-9064-459A-AADC-36B82034CA44}"/>
              </a:ext>
            </a:extLst>
          </p:cNvPr>
          <p:cNvSpPr/>
          <p:nvPr/>
        </p:nvSpPr>
        <p:spPr>
          <a:xfrm>
            <a:off x="1241852" y="3681029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D28ECA7E-07E6-4942-80E6-617D29AB1D5F}"/>
              </a:ext>
            </a:extLst>
          </p:cNvPr>
          <p:cNvSpPr/>
          <p:nvPr/>
        </p:nvSpPr>
        <p:spPr>
          <a:xfrm>
            <a:off x="1259632" y="2288034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980A33E3-B126-498E-A90E-33B6D5C74289}"/>
              </a:ext>
            </a:extLst>
          </p:cNvPr>
          <p:cNvSpPr/>
          <p:nvPr/>
        </p:nvSpPr>
        <p:spPr>
          <a:xfrm>
            <a:off x="1241852" y="1463120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6E505523-8F64-4367-ACB6-98264CF66DA3}"/>
              </a:ext>
            </a:extLst>
          </p:cNvPr>
          <p:cNvSpPr/>
          <p:nvPr/>
        </p:nvSpPr>
        <p:spPr>
          <a:xfrm>
            <a:off x="1241852" y="1178355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833AA241-6D06-4430-9E9C-E06FDFADC8CD}"/>
              </a:ext>
            </a:extLst>
          </p:cNvPr>
          <p:cNvSpPr/>
          <p:nvPr/>
        </p:nvSpPr>
        <p:spPr>
          <a:xfrm>
            <a:off x="1232966" y="910289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DBD06D0B-3A61-4633-98D4-49F44F86493F}"/>
              </a:ext>
            </a:extLst>
          </p:cNvPr>
          <p:cNvSpPr/>
          <p:nvPr/>
        </p:nvSpPr>
        <p:spPr>
          <a:xfrm>
            <a:off x="1232966" y="608622"/>
            <a:ext cx="720080" cy="216024"/>
          </a:xfrm>
          <a:prstGeom prst="rect">
            <a:avLst/>
          </a:prstGeom>
          <a:solidFill>
            <a:srgbClr val="FF99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1E267527-FAB6-4ACC-8561-E1F8A568DB28}"/>
              </a:ext>
            </a:extLst>
          </p:cNvPr>
          <p:cNvSpPr/>
          <p:nvPr/>
        </p:nvSpPr>
        <p:spPr>
          <a:xfrm>
            <a:off x="1250738" y="3956329"/>
            <a:ext cx="720080" cy="216024"/>
          </a:xfrm>
          <a:prstGeom prst="rect">
            <a:avLst/>
          </a:prstGeom>
          <a:solidFill>
            <a:srgbClr val="FF0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93B11352-EAB7-412C-B70E-620E3CB81E5C}"/>
              </a:ext>
            </a:extLst>
          </p:cNvPr>
          <p:cNvSpPr/>
          <p:nvPr/>
        </p:nvSpPr>
        <p:spPr>
          <a:xfrm>
            <a:off x="3533248" y="638690"/>
            <a:ext cx="720080" cy="216024"/>
          </a:xfrm>
          <a:prstGeom prst="rect">
            <a:avLst/>
          </a:prstGeom>
          <a:solidFill>
            <a:srgbClr val="FF0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A49B112-B941-4762-965E-F68BD65F6D92}"/>
              </a:ext>
            </a:extLst>
          </p:cNvPr>
          <p:cNvSpPr/>
          <p:nvPr/>
        </p:nvSpPr>
        <p:spPr>
          <a:xfrm>
            <a:off x="3533298" y="4797152"/>
            <a:ext cx="720080" cy="216024"/>
          </a:xfrm>
          <a:prstGeom prst="rect">
            <a:avLst/>
          </a:prstGeom>
          <a:solidFill>
            <a:srgbClr val="FF0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5937B1E1-58A1-48E4-83A7-28026B7CC138}"/>
              </a:ext>
            </a:extLst>
          </p:cNvPr>
          <p:cNvSpPr/>
          <p:nvPr/>
        </p:nvSpPr>
        <p:spPr>
          <a:xfrm>
            <a:off x="3533298" y="5896968"/>
            <a:ext cx="720080" cy="216024"/>
          </a:xfrm>
          <a:prstGeom prst="rect">
            <a:avLst/>
          </a:prstGeom>
          <a:solidFill>
            <a:srgbClr val="FF000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9BB89EC9-CABD-43CA-9BBA-05CB02C37210}"/>
              </a:ext>
            </a:extLst>
          </p:cNvPr>
          <p:cNvSpPr/>
          <p:nvPr/>
        </p:nvSpPr>
        <p:spPr>
          <a:xfrm>
            <a:off x="1259632" y="2846999"/>
            <a:ext cx="720080" cy="216024"/>
          </a:xfrm>
          <a:prstGeom prst="rect">
            <a:avLst/>
          </a:prstGeom>
          <a:solidFill>
            <a:srgbClr val="00B05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4EE4A104-DF1E-49F4-A404-C592307A47A1}"/>
              </a:ext>
            </a:extLst>
          </p:cNvPr>
          <p:cNvSpPr/>
          <p:nvPr/>
        </p:nvSpPr>
        <p:spPr>
          <a:xfrm>
            <a:off x="1250738" y="5609636"/>
            <a:ext cx="720080" cy="216024"/>
          </a:xfrm>
          <a:prstGeom prst="rect">
            <a:avLst/>
          </a:prstGeom>
          <a:solidFill>
            <a:srgbClr val="00B05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7026D4A3-F3BC-4DDA-BB2D-DCC00D72658E}"/>
              </a:ext>
            </a:extLst>
          </p:cNvPr>
          <p:cNvSpPr/>
          <p:nvPr/>
        </p:nvSpPr>
        <p:spPr>
          <a:xfrm>
            <a:off x="3533273" y="2004448"/>
            <a:ext cx="720080" cy="216024"/>
          </a:xfrm>
          <a:prstGeom prst="rect">
            <a:avLst/>
          </a:prstGeom>
          <a:solidFill>
            <a:srgbClr val="00B05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F2DD4DDD-5C61-4C96-AB45-F3E5BCBAC6B0}"/>
              </a:ext>
            </a:extLst>
          </p:cNvPr>
          <p:cNvSpPr/>
          <p:nvPr/>
        </p:nvSpPr>
        <p:spPr>
          <a:xfrm>
            <a:off x="3533273" y="5333003"/>
            <a:ext cx="720080" cy="216024"/>
          </a:xfrm>
          <a:prstGeom prst="rect">
            <a:avLst/>
          </a:prstGeom>
          <a:solidFill>
            <a:srgbClr val="00B05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F9D0358-AD78-4DE9-B12E-DA1B74DF3FA0}"/>
              </a:ext>
            </a:extLst>
          </p:cNvPr>
          <p:cNvSpPr/>
          <p:nvPr/>
        </p:nvSpPr>
        <p:spPr>
          <a:xfrm>
            <a:off x="1241852" y="4509120"/>
            <a:ext cx="720080" cy="216024"/>
          </a:xfrm>
          <a:prstGeom prst="rect">
            <a:avLst/>
          </a:prstGeom>
          <a:solidFill>
            <a:srgbClr val="00B0F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317C8510-787A-4405-B994-8F2A26015CE0}"/>
              </a:ext>
            </a:extLst>
          </p:cNvPr>
          <p:cNvSpPr/>
          <p:nvPr/>
        </p:nvSpPr>
        <p:spPr>
          <a:xfrm>
            <a:off x="3533248" y="1164828"/>
            <a:ext cx="720080" cy="216024"/>
          </a:xfrm>
          <a:prstGeom prst="rect">
            <a:avLst/>
          </a:prstGeom>
          <a:solidFill>
            <a:srgbClr val="00B0F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775ED822-0E20-4473-A646-D6C4DB462FFE}"/>
              </a:ext>
            </a:extLst>
          </p:cNvPr>
          <p:cNvSpPr/>
          <p:nvPr/>
        </p:nvSpPr>
        <p:spPr>
          <a:xfrm>
            <a:off x="3533207" y="339846"/>
            <a:ext cx="720080" cy="216024"/>
          </a:xfrm>
          <a:prstGeom prst="rect">
            <a:avLst/>
          </a:prstGeom>
          <a:solidFill>
            <a:srgbClr val="00B0F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>
            <a:extLst>
              <a:ext uri="{FF2B5EF4-FFF2-40B4-BE49-F238E27FC236}">
                <a16:creationId xmlns:a16="http://schemas.microsoft.com/office/drawing/2014/main" id="{EBFBE49B-F46E-4EE7-B06F-A296D16FC723}"/>
              </a:ext>
            </a:extLst>
          </p:cNvPr>
          <p:cNvSpPr/>
          <p:nvPr/>
        </p:nvSpPr>
        <p:spPr>
          <a:xfrm>
            <a:off x="3533207" y="2564804"/>
            <a:ext cx="720080" cy="216024"/>
          </a:xfrm>
          <a:prstGeom prst="rect">
            <a:avLst/>
          </a:prstGeom>
          <a:solidFill>
            <a:srgbClr val="00B0F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Rechthoek 42">
            <a:extLst>
              <a:ext uri="{FF2B5EF4-FFF2-40B4-BE49-F238E27FC236}">
                <a16:creationId xmlns:a16="http://schemas.microsoft.com/office/drawing/2014/main" id="{39B5D7BD-B404-4F6D-B0CA-131DDFB990A8}"/>
              </a:ext>
            </a:extLst>
          </p:cNvPr>
          <p:cNvSpPr/>
          <p:nvPr/>
        </p:nvSpPr>
        <p:spPr>
          <a:xfrm>
            <a:off x="3533207" y="4215038"/>
            <a:ext cx="720080" cy="216024"/>
          </a:xfrm>
          <a:prstGeom prst="rect">
            <a:avLst/>
          </a:prstGeom>
          <a:solidFill>
            <a:srgbClr val="00B0F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Tekstvak 43">
            <a:extLst>
              <a:ext uri="{FF2B5EF4-FFF2-40B4-BE49-F238E27FC236}">
                <a16:creationId xmlns:a16="http://schemas.microsoft.com/office/drawing/2014/main" id="{BD60CA34-B6AA-4502-A34D-6D021267BA4E}"/>
              </a:ext>
            </a:extLst>
          </p:cNvPr>
          <p:cNvSpPr txBox="1"/>
          <p:nvPr/>
        </p:nvSpPr>
        <p:spPr>
          <a:xfrm>
            <a:off x="1979713" y="332656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7DB6BBDA-59B2-4982-A7CF-688AB5409051}"/>
              </a:ext>
            </a:extLst>
          </p:cNvPr>
          <p:cNvSpPr txBox="1"/>
          <p:nvPr/>
        </p:nvSpPr>
        <p:spPr>
          <a:xfrm>
            <a:off x="1979712" y="620688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965E2E68-0F70-4B3F-86F8-56144B4950D5}"/>
              </a:ext>
            </a:extLst>
          </p:cNvPr>
          <p:cNvSpPr txBox="1"/>
          <p:nvPr/>
        </p:nvSpPr>
        <p:spPr>
          <a:xfrm>
            <a:off x="1979712" y="908720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B8F44F60-0467-4015-AB4E-FE9D372A13B5}"/>
              </a:ext>
            </a:extLst>
          </p:cNvPr>
          <p:cNvSpPr txBox="1"/>
          <p:nvPr/>
        </p:nvSpPr>
        <p:spPr>
          <a:xfrm>
            <a:off x="1979712" y="1196752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8F64461A-BA37-4DFE-ABC5-19F830EC9EF5}"/>
              </a:ext>
            </a:extLst>
          </p:cNvPr>
          <p:cNvSpPr txBox="1"/>
          <p:nvPr/>
        </p:nvSpPr>
        <p:spPr>
          <a:xfrm>
            <a:off x="1979712" y="1439198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D9F35E70-9593-4F0A-8206-960276D60E07}"/>
              </a:ext>
            </a:extLst>
          </p:cNvPr>
          <p:cNvSpPr txBox="1"/>
          <p:nvPr/>
        </p:nvSpPr>
        <p:spPr>
          <a:xfrm>
            <a:off x="1979713" y="1988840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61" name="Tekstvak 60">
            <a:extLst>
              <a:ext uri="{FF2B5EF4-FFF2-40B4-BE49-F238E27FC236}">
                <a16:creationId xmlns:a16="http://schemas.microsoft.com/office/drawing/2014/main" id="{890985C5-9E71-42C9-B2D4-9927BA3B3C18}"/>
              </a:ext>
            </a:extLst>
          </p:cNvPr>
          <p:cNvSpPr txBox="1"/>
          <p:nvPr/>
        </p:nvSpPr>
        <p:spPr>
          <a:xfrm>
            <a:off x="1979712" y="2276872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6</a:t>
            </a:r>
          </a:p>
        </p:txBody>
      </p:sp>
      <p:sp>
        <p:nvSpPr>
          <p:cNvPr id="62" name="Tekstvak 61">
            <a:extLst>
              <a:ext uri="{FF2B5EF4-FFF2-40B4-BE49-F238E27FC236}">
                <a16:creationId xmlns:a16="http://schemas.microsoft.com/office/drawing/2014/main" id="{770F3799-EF52-4671-8D10-1A951C1FE6D1}"/>
              </a:ext>
            </a:extLst>
          </p:cNvPr>
          <p:cNvSpPr txBox="1"/>
          <p:nvPr/>
        </p:nvSpPr>
        <p:spPr>
          <a:xfrm>
            <a:off x="1979712" y="2564904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3</a:t>
            </a:r>
          </a:p>
        </p:txBody>
      </p:sp>
      <p:sp>
        <p:nvSpPr>
          <p:cNvPr id="63" name="Tekstvak 62">
            <a:extLst>
              <a:ext uri="{FF2B5EF4-FFF2-40B4-BE49-F238E27FC236}">
                <a16:creationId xmlns:a16="http://schemas.microsoft.com/office/drawing/2014/main" id="{4E90794E-4B8A-485A-A793-DC3A4A15D1F4}"/>
              </a:ext>
            </a:extLst>
          </p:cNvPr>
          <p:cNvSpPr txBox="1"/>
          <p:nvPr/>
        </p:nvSpPr>
        <p:spPr>
          <a:xfrm>
            <a:off x="1979712" y="2852936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64" name="Tekstvak 63">
            <a:extLst>
              <a:ext uri="{FF2B5EF4-FFF2-40B4-BE49-F238E27FC236}">
                <a16:creationId xmlns:a16="http://schemas.microsoft.com/office/drawing/2014/main" id="{B49722E7-BDF8-4A0E-94D3-855FF37FD3C7}"/>
              </a:ext>
            </a:extLst>
          </p:cNvPr>
          <p:cNvSpPr txBox="1"/>
          <p:nvPr/>
        </p:nvSpPr>
        <p:spPr>
          <a:xfrm>
            <a:off x="1979712" y="3095382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3</a:t>
            </a:r>
          </a:p>
        </p:txBody>
      </p:sp>
      <p:sp>
        <p:nvSpPr>
          <p:cNvPr id="65" name="Tekstvak 64">
            <a:extLst>
              <a:ext uri="{FF2B5EF4-FFF2-40B4-BE49-F238E27FC236}">
                <a16:creationId xmlns:a16="http://schemas.microsoft.com/office/drawing/2014/main" id="{C8B17E90-5B42-4640-B24C-E1F0CF590199}"/>
              </a:ext>
            </a:extLst>
          </p:cNvPr>
          <p:cNvSpPr txBox="1"/>
          <p:nvPr/>
        </p:nvSpPr>
        <p:spPr>
          <a:xfrm>
            <a:off x="1990358" y="3694719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593108E7-1A06-41AA-A282-5A9C7A062EA4}"/>
              </a:ext>
            </a:extLst>
          </p:cNvPr>
          <p:cNvSpPr txBox="1"/>
          <p:nvPr/>
        </p:nvSpPr>
        <p:spPr>
          <a:xfrm>
            <a:off x="1990357" y="3982751"/>
            <a:ext cx="504055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67" name="Tekstvak 66">
            <a:extLst>
              <a:ext uri="{FF2B5EF4-FFF2-40B4-BE49-F238E27FC236}">
                <a16:creationId xmlns:a16="http://schemas.microsoft.com/office/drawing/2014/main" id="{DBEC44C3-F520-4F41-B49B-F528B44C2AA4}"/>
              </a:ext>
            </a:extLst>
          </p:cNvPr>
          <p:cNvSpPr txBox="1"/>
          <p:nvPr/>
        </p:nvSpPr>
        <p:spPr>
          <a:xfrm>
            <a:off x="1990357" y="4270783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68" name="Tekstvak 67">
            <a:extLst>
              <a:ext uri="{FF2B5EF4-FFF2-40B4-BE49-F238E27FC236}">
                <a16:creationId xmlns:a16="http://schemas.microsoft.com/office/drawing/2014/main" id="{DE1B9D8B-5278-4831-9049-D1169C79B67A}"/>
              </a:ext>
            </a:extLst>
          </p:cNvPr>
          <p:cNvSpPr txBox="1"/>
          <p:nvPr/>
        </p:nvSpPr>
        <p:spPr>
          <a:xfrm>
            <a:off x="1990357" y="4558815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9</a:t>
            </a:r>
          </a:p>
        </p:txBody>
      </p:sp>
      <p:sp>
        <p:nvSpPr>
          <p:cNvPr id="69" name="Tekstvak 68">
            <a:extLst>
              <a:ext uri="{FF2B5EF4-FFF2-40B4-BE49-F238E27FC236}">
                <a16:creationId xmlns:a16="http://schemas.microsoft.com/office/drawing/2014/main" id="{7F351023-DD5F-4BA8-A9D3-CCA82A4692F6}"/>
              </a:ext>
            </a:extLst>
          </p:cNvPr>
          <p:cNvSpPr txBox="1"/>
          <p:nvPr/>
        </p:nvSpPr>
        <p:spPr>
          <a:xfrm>
            <a:off x="1990357" y="4801261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6</a:t>
            </a:r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6174528A-6C7F-4F9C-97DF-A390DAE0C1D8}"/>
              </a:ext>
            </a:extLst>
          </p:cNvPr>
          <p:cNvSpPr txBox="1"/>
          <p:nvPr/>
        </p:nvSpPr>
        <p:spPr>
          <a:xfrm>
            <a:off x="1990357" y="5331664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6</a:t>
            </a:r>
          </a:p>
        </p:txBody>
      </p:sp>
      <p:sp>
        <p:nvSpPr>
          <p:cNvPr id="71" name="Tekstvak 70">
            <a:extLst>
              <a:ext uri="{FF2B5EF4-FFF2-40B4-BE49-F238E27FC236}">
                <a16:creationId xmlns:a16="http://schemas.microsoft.com/office/drawing/2014/main" id="{E6B93E07-24A5-42F3-A12E-AD4B4C8F5682}"/>
              </a:ext>
            </a:extLst>
          </p:cNvPr>
          <p:cNvSpPr txBox="1"/>
          <p:nvPr/>
        </p:nvSpPr>
        <p:spPr>
          <a:xfrm>
            <a:off x="1990356" y="5619696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72" name="Tekstvak 71">
            <a:extLst>
              <a:ext uri="{FF2B5EF4-FFF2-40B4-BE49-F238E27FC236}">
                <a16:creationId xmlns:a16="http://schemas.microsoft.com/office/drawing/2014/main" id="{5F31438C-3CB2-4F43-9AD7-F62424D2691C}"/>
              </a:ext>
            </a:extLst>
          </p:cNvPr>
          <p:cNvSpPr txBox="1"/>
          <p:nvPr/>
        </p:nvSpPr>
        <p:spPr>
          <a:xfrm>
            <a:off x="1990356" y="5907728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73" name="Tekstvak 72">
            <a:extLst>
              <a:ext uri="{FF2B5EF4-FFF2-40B4-BE49-F238E27FC236}">
                <a16:creationId xmlns:a16="http://schemas.microsoft.com/office/drawing/2014/main" id="{C455154B-3521-49FE-A753-62233452E47E}"/>
              </a:ext>
            </a:extLst>
          </p:cNvPr>
          <p:cNvSpPr txBox="1"/>
          <p:nvPr/>
        </p:nvSpPr>
        <p:spPr>
          <a:xfrm>
            <a:off x="1990356" y="6195760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74" name="Tekstvak 73">
            <a:extLst>
              <a:ext uri="{FF2B5EF4-FFF2-40B4-BE49-F238E27FC236}">
                <a16:creationId xmlns:a16="http://schemas.microsoft.com/office/drawing/2014/main" id="{F967441C-B106-4844-A36B-486BE9A87A6E}"/>
              </a:ext>
            </a:extLst>
          </p:cNvPr>
          <p:cNvSpPr txBox="1"/>
          <p:nvPr/>
        </p:nvSpPr>
        <p:spPr>
          <a:xfrm>
            <a:off x="1990356" y="6438206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75" name="Tekstvak 74">
            <a:extLst>
              <a:ext uri="{FF2B5EF4-FFF2-40B4-BE49-F238E27FC236}">
                <a16:creationId xmlns:a16="http://schemas.microsoft.com/office/drawing/2014/main" id="{AFCB72DB-6361-45E1-A97F-69B38218CDFC}"/>
              </a:ext>
            </a:extLst>
          </p:cNvPr>
          <p:cNvSpPr txBox="1"/>
          <p:nvPr/>
        </p:nvSpPr>
        <p:spPr>
          <a:xfrm>
            <a:off x="4257303" y="342743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9</a:t>
            </a:r>
          </a:p>
        </p:txBody>
      </p:sp>
      <p:sp>
        <p:nvSpPr>
          <p:cNvPr id="76" name="Tekstvak 75">
            <a:extLst>
              <a:ext uri="{FF2B5EF4-FFF2-40B4-BE49-F238E27FC236}">
                <a16:creationId xmlns:a16="http://schemas.microsoft.com/office/drawing/2014/main" id="{91E6D1E5-93FF-4DCF-942F-98B8388358A2}"/>
              </a:ext>
            </a:extLst>
          </p:cNvPr>
          <p:cNvSpPr txBox="1"/>
          <p:nvPr/>
        </p:nvSpPr>
        <p:spPr>
          <a:xfrm>
            <a:off x="4257302" y="630775"/>
            <a:ext cx="356023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77" name="Tekstvak 76">
            <a:extLst>
              <a:ext uri="{FF2B5EF4-FFF2-40B4-BE49-F238E27FC236}">
                <a16:creationId xmlns:a16="http://schemas.microsoft.com/office/drawing/2014/main" id="{4AA0EEF2-588D-4ACA-98C9-EE219D847294}"/>
              </a:ext>
            </a:extLst>
          </p:cNvPr>
          <p:cNvSpPr txBox="1"/>
          <p:nvPr/>
        </p:nvSpPr>
        <p:spPr>
          <a:xfrm>
            <a:off x="4257302" y="918807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78" name="Tekstvak 77">
            <a:extLst>
              <a:ext uri="{FF2B5EF4-FFF2-40B4-BE49-F238E27FC236}">
                <a16:creationId xmlns:a16="http://schemas.microsoft.com/office/drawing/2014/main" id="{08EEF82C-2ED5-4774-B717-B2068B056186}"/>
              </a:ext>
            </a:extLst>
          </p:cNvPr>
          <p:cNvSpPr txBox="1"/>
          <p:nvPr/>
        </p:nvSpPr>
        <p:spPr>
          <a:xfrm>
            <a:off x="4257302" y="1206839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79" name="Tekstvak 78">
            <a:extLst>
              <a:ext uri="{FF2B5EF4-FFF2-40B4-BE49-F238E27FC236}">
                <a16:creationId xmlns:a16="http://schemas.microsoft.com/office/drawing/2014/main" id="{D81D04F1-D3A8-475F-978A-ACDD141E0841}"/>
              </a:ext>
            </a:extLst>
          </p:cNvPr>
          <p:cNvSpPr txBox="1"/>
          <p:nvPr/>
        </p:nvSpPr>
        <p:spPr>
          <a:xfrm>
            <a:off x="4257302" y="1449285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80" name="Tekstvak 79">
            <a:extLst>
              <a:ext uri="{FF2B5EF4-FFF2-40B4-BE49-F238E27FC236}">
                <a16:creationId xmlns:a16="http://schemas.microsoft.com/office/drawing/2014/main" id="{4F3273AD-0C5D-487D-B7FF-74CBEA6EB271}"/>
              </a:ext>
            </a:extLst>
          </p:cNvPr>
          <p:cNvSpPr txBox="1"/>
          <p:nvPr/>
        </p:nvSpPr>
        <p:spPr>
          <a:xfrm>
            <a:off x="4253287" y="2008524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81" name="Tekstvak 80">
            <a:extLst>
              <a:ext uri="{FF2B5EF4-FFF2-40B4-BE49-F238E27FC236}">
                <a16:creationId xmlns:a16="http://schemas.microsoft.com/office/drawing/2014/main" id="{B4DD5C00-0A64-4882-9BF2-1FC2ED4DCC97}"/>
              </a:ext>
            </a:extLst>
          </p:cNvPr>
          <p:cNvSpPr txBox="1"/>
          <p:nvPr/>
        </p:nvSpPr>
        <p:spPr>
          <a:xfrm>
            <a:off x="4253286" y="2296556"/>
            <a:ext cx="360039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82" name="Tekstvak 81">
            <a:extLst>
              <a:ext uri="{FF2B5EF4-FFF2-40B4-BE49-F238E27FC236}">
                <a16:creationId xmlns:a16="http://schemas.microsoft.com/office/drawing/2014/main" id="{BC14DB49-D638-4D55-A2FA-29EA188BCF79}"/>
              </a:ext>
            </a:extLst>
          </p:cNvPr>
          <p:cNvSpPr txBox="1"/>
          <p:nvPr/>
        </p:nvSpPr>
        <p:spPr>
          <a:xfrm>
            <a:off x="4253286" y="2584588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9</a:t>
            </a:r>
          </a:p>
        </p:txBody>
      </p:sp>
      <p:sp>
        <p:nvSpPr>
          <p:cNvPr id="83" name="Tekstvak 82">
            <a:extLst>
              <a:ext uri="{FF2B5EF4-FFF2-40B4-BE49-F238E27FC236}">
                <a16:creationId xmlns:a16="http://schemas.microsoft.com/office/drawing/2014/main" id="{2B2056DE-832F-436F-BFAA-5264B274A4E0}"/>
              </a:ext>
            </a:extLst>
          </p:cNvPr>
          <p:cNvSpPr txBox="1"/>
          <p:nvPr/>
        </p:nvSpPr>
        <p:spPr>
          <a:xfrm>
            <a:off x="4253286" y="2872620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9</a:t>
            </a:r>
          </a:p>
        </p:txBody>
      </p:sp>
      <p:sp>
        <p:nvSpPr>
          <p:cNvPr id="84" name="Tekstvak 83">
            <a:extLst>
              <a:ext uri="{FF2B5EF4-FFF2-40B4-BE49-F238E27FC236}">
                <a16:creationId xmlns:a16="http://schemas.microsoft.com/office/drawing/2014/main" id="{47378C1A-A639-448F-8E88-CD17ADDD1F9A}"/>
              </a:ext>
            </a:extLst>
          </p:cNvPr>
          <p:cNvSpPr txBox="1"/>
          <p:nvPr/>
        </p:nvSpPr>
        <p:spPr>
          <a:xfrm>
            <a:off x="4253286" y="3115066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85" name="Tekstvak 84">
            <a:extLst>
              <a:ext uri="{FF2B5EF4-FFF2-40B4-BE49-F238E27FC236}">
                <a16:creationId xmlns:a16="http://schemas.microsoft.com/office/drawing/2014/main" id="{9320CC61-1DAE-4E0D-8CDC-C3AACF5A9995}"/>
              </a:ext>
            </a:extLst>
          </p:cNvPr>
          <p:cNvSpPr txBox="1"/>
          <p:nvPr/>
        </p:nvSpPr>
        <p:spPr>
          <a:xfrm>
            <a:off x="4253286" y="3690666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86" name="Tekstvak 85">
            <a:extLst>
              <a:ext uri="{FF2B5EF4-FFF2-40B4-BE49-F238E27FC236}">
                <a16:creationId xmlns:a16="http://schemas.microsoft.com/office/drawing/2014/main" id="{DB4C4D34-98EB-4205-938F-6C2528CC6648}"/>
              </a:ext>
            </a:extLst>
          </p:cNvPr>
          <p:cNvSpPr txBox="1"/>
          <p:nvPr/>
        </p:nvSpPr>
        <p:spPr>
          <a:xfrm>
            <a:off x="4253285" y="3978698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87" name="Tekstvak 86">
            <a:extLst>
              <a:ext uri="{FF2B5EF4-FFF2-40B4-BE49-F238E27FC236}">
                <a16:creationId xmlns:a16="http://schemas.microsoft.com/office/drawing/2014/main" id="{325B0019-708C-46A9-B2AA-AE7B741A1FB9}"/>
              </a:ext>
            </a:extLst>
          </p:cNvPr>
          <p:cNvSpPr txBox="1"/>
          <p:nvPr/>
        </p:nvSpPr>
        <p:spPr>
          <a:xfrm>
            <a:off x="4253285" y="4266730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88" name="Tekstvak 87">
            <a:extLst>
              <a:ext uri="{FF2B5EF4-FFF2-40B4-BE49-F238E27FC236}">
                <a16:creationId xmlns:a16="http://schemas.microsoft.com/office/drawing/2014/main" id="{C9ACFB8C-9C5F-4378-BE88-DA407AEA9613}"/>
              </a:ext>
            </a:extLst>
          </p:cNvPr>
          <p:cNvSpPr txBox="1"/>
          <p:nvPr/>
        </p:nvSpPr>
        <p:spPr>
          <a:xfrm>
            <a:off x="4253285" y="4554762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89" name="Tekstvak 88">
            <a:extLst>
              <a:ext uri="{FF2B5EF4-FFF2-40B4-BE49-F238E27FC236}">
                <a16:creationId xmlns:a16="http://schemas.microsoft.com/office/drawing/2014/main" id="{297C7801-21E1-46BF-902C-48353482414B}"/>
              </a:ext>
            </a:extLst>
          </p:cNvPr>
          <p:cNvSpPr txBox="1"/>
          <p:nvPr/>
        </p:nvSpPr>
        <p:spPr>
          <a:xfrm>
            <a:off x="4253285" y="4797208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90" name="Tekstvak 89">
            <a:extLst>
              <a:ext uri="{FF2B5EF4-FFF2-40B4-BE49-F238E27FC236}">
                <a16:creationId xmlns:a16="http://schemas.microsoft.com/office/drawing/2014/main" id="{C08D760A-4211-46EC-891F-4B39976B97DD}"/>
              </a:ext>
            </a:extLst>
          </p:cNvPr>
          <p:cNvSpPr txBox="1"/>
          <p:nvPr/>
        </p:nvSpPr>
        <p:spPr>
          <a:xfrm>
            <a:off x="4253286" y="5341025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6</a:t>
            </a:r>
          </a:p>
        </p:txBody>
      </p:sp>
      <p:sp>
        <p:nvSpPr>
          <p:cNvPr id="91" name="Tekstvak 90">
            <a:extLst>
              <a:ext uri="{FF2B5EF4-FFF2-40B4-BE49-F238E27FC236}">
                <a16:creationId xmlns:a16="http://schemas.microsoft.com/office/drawing/2014/main" id="{41F64EF7-342A-439C-BABD-D34518D0B3EF}"/>
              </a:ext>
            </a:extLst>
          </p:cNvPr>
          <p:cNvSpPr txBox="1"/>
          <p:nvPr/>
        </p:nvSpPr>
        <p:spPr>
          <a:xfrm>
            <a:off x="4253285" y="5629057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5</a:t>
            </a:r>
          </a:p>
        </p:txBody>
      </p:sp>
      <p:sp>
        <p:nvSpPr>
          <p:cNvPr id="92" name="Tekstvak 91">
            <a:extLst>
              <a:ext uri="{FF2B5EF4-FFF2-40B4-BE49-F238E27FC236}">
                <a16:creationId xmlns:a16="http://schemas.microsoft.com/office/drawing/2014/main" id="{54C023B4-62C2-4237-BB7B-3C52EA06763B}"/>
              </a:ext>
            </a:extLst>
          </p:cNvPr>
          <p:cNvSpPr txBox="1"/>
          <p:nvPr/>
        </p:nvSpPr>
        <p:spPr>
          <a:xfrm>
            <a:off x="4253285" y="5917089"/>
            <a:ext cx="360040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10</a:t>
            </a:r>
          </a:p>
        </p:txBody>
      </p:sp>
      <p:sp>
        <p:nvSpPr>
          <p:cNvPr id="93" name="Tekstvak 92">
            <a:extLst>
              <a:ext uri="{FF2B5EF4-FFF2-40B4-BE49-F238E27FC236}">
                <a16:creationId xmlns:a16="http://schemas.microsoft.com/office/drawing/2014/main" id="{0B493849-5020-472E-957B-82B272BE1922}"/>
              </a:ext>
            </a:extLst>
          </p:cNvPr>
          <p:cNvSpPr txBox="1"/>
          <p:nvPr/>
        </p:nvSpPr>
        <p:spPr>
          <a:xfrm>
            <a:off x="4253285" y="6205121"/>
            <a:ext cx="43204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7</a:t>
            </a:r>
          </a:p>
        </p:txBody>
      </p:sp>
      <p:sp>
        <p:nvSpPr>
          <p:cNvPr id="94" name="Tekstvak 93">
            <a:extLst>
              <a:ext uri="{FF2B5EF4-FFF2-40B4-BE49-F238E27FC236}">
                <a16:creationId xmlns:a16="http://schemas.microsoft.com/office/drawing/2014/main" id="{5EA6ECAD-C836-49A9-944C-A331869E67BD}"/>
              </a:ext>
            </a:extLst>
          </p:cNvPr>
          <p:cNvSpPr txBox="1"/>
          <p:nvPr/>
        </p:nvSpPr>
        <p:spPr>
          <a:xfrm>
            <a:off x="4253285" y="6447567"/>
            <a:ext cx="288031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l-NL" sz="1100" b="1" dirty="0"/>
              <a:t>8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331E4875-442F-6FE2-6E83-7B293F6691B5}"/>
              </a:ext>
            </a:extLst>
          </p:cNvPr>
          <p:cNvSpPr txBox="1"/>
          <p:nvPr/>
        </p:nvSpPr>
        <p:spPr>
          <a:xfrm>
            <a:off x="5259321" y="3789040"/>
            <a:ext cx="567314" cy="461665"/>
          </a:xfrm>
          <a:prstGeom prst="rect">
            <a:avLst/>
          </a:prstGeom>
          <a:noFill/>
          <a:ln w="57150">
            <a:solidFill>
              <a:srgbClr val="FFFF6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14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44BA382-D623-444C-D2B8-352156F97499}"/>
              </a:ext>
            </a:extLst>
          </p:cNvPr>
          <p:cNvSpPr txBox="1"/>
          <p:nvPr/>
        </p:nvSpPr>
        <p:spPr>
          <a:xfrm>
            <a:off x="5284542" y="4522600"/>
            <a:ext cx="567314" cy="46166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13</a:t>
            </a:r>
          </a:p>
        </p:txBody>
      </p:sp>
      <p:sp>
        <p:nvSpPr>
          <p:cNvPr id="52" name="Tekstvak 51">
            <a:extLst>
              <a:ext uri="{FF2B5EF4-FFF2-40B4-BE49-F238E27FC236}">
                <a16:creationId xmlns:a16="http://schemas.microsoft.com/office/drawing/2014/main" id="{E276D16F-AAED-6741-105E-4647B1F42F5C}"/>
              </a:ext>
            </a:extLst>
          </p:cNvPr>
          <p:cNvSpPr txBox="1"/>
          <p:nvPr/>
        </p:nvSpPr>
        <p:spPr>
          <a:xfrm>
            <a:off x="5284542" y="5236642"/>
            <a:ext cx="567314" cy="461665"/>
          </a:xfrm>
          <a:prstGeom prst="rect">
            <a:avLst/>
          </a:prstGeom>
          <a:noFill/>
          <a:ln w="5715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4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E26283D4-5FFF-1E56-C99D-27039D6344AE}"/>
              </a:ext>
            </a:extLst>
          </p:cNvPr>
          <p:cNvSpPr txBox="1"/>
          <p:nvPr/>
        </p:nvSpPr>
        <p:spPr>
          <a:xfrm>
            <a:off x="6156176" y="3789040"/>
            <a:ext cx="567314" cy="461665"/>
          </a:xfrm>
          <a:prstGeom prst="rect">
            <a:avLst/>
          </a:prstGeom>
          <a:noFill/>
          <a:ln w="57150">
            <a:solidFill>
              <a:srgbClr val="66FF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4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57C9E6B6-4BBB-F029-2D90-DCE6F60287FD}"/>
              </a:ext>
            </a:extLst>
          </p:cNvPr>
          <p:cNvSpPr txBox="1"/>
          <p:nvPr/>
        </p:nvSpPr>
        <p:spPr>
          <a:xfrm>
            <a:off x="6181397" y="4522600"/>
            <a:ext cx="567314" cy="461665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5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933DDB81-0659-71EA-7F88-39596FEA4107}"/>
              </a:ext>
            </a:extLst>
          </p:cNvPr>
          <p:cNvSpPr txBox="1"/>
          <p:nvPr/>
        </p:nvSpPr>
        <p:spPr>
          <a:xfrm>
            <a:off x="6181397" y="5236642"/>
            <a:ext cx="567314" cy="461665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/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2423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2" fill="hold">
                      <p:stCondLst>
                        <p:cond delay="indefinite"/>
                      </p:stCondLst>
                      <p:childTnLst>
                        <p:par>
                          <p:cTn id="383" fill="hold">
                            <p:stCondLst>
                              <p:cond delay="0"/>
                            </p:stCondLst>
                            <p:childTnLst>
                              <p:par>
                                <p:cTn id="3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7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3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8" fill="hold">
                      <p:stCondLst>
                        <p:cond delay="indefinite"/>
                      </p:stCondLst>
                      <p:childTnLst>
                        <p:par>
                          <p:cTn id="439" fill="hold">
                            <p:stCondLst>
                              <p:cond delay="0"/>
                            </p:stCondLst>
                            <p:childTnLst>
                              <p:par>
                                <p:cTn id="4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>
            <a:extLst>
              <a:ext uri="{FF2B5EF4-FFF2-40B4-BE49-F238E27FC236}">
                <a16:creationId xmlns:a16="http://schemas.microsoft.com/office/drawing/2014/main" id="{D4B4429B-FA27-B8EF-1AB1-46EB4AB80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3492">
            <a:off x="2119000" y="488375"/>
            <a:ext cx="7920038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24" name="WordArt 4">
            <a:extLst>
              <a:ext uri="{FF2B5EF4-FFF2-40B4-BE49-F238E27FC236}">
                <a16:creationId xmlns:a16="http://schemas.microsoft.com/office/drawing/2014/main" id="{3B50BF91-C570-0D8C-6606-01E7D08EDE4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619672" y="2477270"/>
            <a:ext cx="3529136" cy="114665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0" scaled="1"/>
                </a:gradFill>
                <a:latin typeface="Comic Sans MS" panose="030F0702030302020204" pitchFamily="66" charset="0"/>
              </a:rPr>
              <a:t>Spelletje spelen?</a:t>
            </a:r>
          </a:p>
        </p:txBody>
      </p:sp>
      <p:sp>
        <p:nvSpPr>
          <p:cNvPr id="81925" name="WordArt 5">
            <a:extLst>
              <a:ext uri="{FF2B5EF4-FFF2-40B4-BE49-F238E27FC236}">
                <a16:creationId xmlns:a16="http://schemas.microsoft.com/office/drawing/2014/main" id="{42DBBE74-6C0E-F06C-D8A6-C8982254AA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475656" y="5229201"/>
            <a:ext cx="6336432" cy="842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FFFF"/>
                    </a:gs>
                    <a:gs pos="100000">
                      <a:srgbClr val="0000FF"/>
                    </a:gs>
                  </a:gsLst>
                  <a:lin ang="0" scaled="1"/>
                </a:gradFill>
                <a:latin typeface="Comic Sans MS" panose="030F0702030302020204" pitchFamily="66" charset="0"/>
              </a:rPr>
              <a:t>In een paar minuten na de oefensessie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3C475F5-0F3C-6EEA-219C-0C04433BA530}"/>
              </a:ext>
            </a:extLst>
          </p:cNvPr>
          <p:cNvSpPr txBox="1"/>
          <p:nvPr/>
        </p:nvSpPr>
        <p:spPr>
          <a:xfrm>
            <a:off x="5148808" y="785811"/>
            <a:ext cx="3311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FF0000"/>
                </a:solidFill>
              </a:rPr>
              <a:t>Het bingo spel werkt echt</a:t>
            </a:r>
          </a:p>
          <a:p>
            <a:r>
              <a:rPr lang="nl-NL" b="1" dirty="0">
                <a:solidFill>
                  <a:srgbClr val="FF0000"/>
                </a:solidFill>
              </a:rPr>
              <a:t>Zie volgende blad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19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0" presetID="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1DAFA555-8E06-424C-9B91-BFF3EFA1B4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10" y="199821"/>
            <a:ext cx="2428875" cy="346710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65AC67EA-8531-427C-B265-849AB497A3F0}"/>
              </a:ext>
            </a:extLst>
          </p:cNvPr>
          <p:cNvSpPr txBox="1"/>
          <p:nvPr/>
        </p:nvSpPr>
        <p:spPr>
          <a:xfrm>
            <a:off x="537345" y="3244334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Flipflat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B55CC07-B109-4103-A09F-55136F346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942" y="3080314"/>
            <a:ext cx="4268603" cy="3702516"/>
          </a:xfrm>
          <a:prstGeom prst="rect">
            <a:avLst/>
          </a:prstGeom>
        </p:spPr>
      </p:pic>
      <p:pic>
        <p:nvPicPr>
          <p:cNvPr id="6" name="Afbeelding 5">
            <a:hlinkClick r:id="rId4"/>
            <a:extLst>
              <a:ext uri="{FF2B5EF4-FFF2-40B4-BE49-F238E27FC236}">
                <a16:creationId xmlns:a16="http://schemas.microsoft.com/office/drawing/2014/main" id="{32071049-E085-4783-AF48-6050BBC4A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3714318"/>
            <a:ext cx="3192603" cy="3021115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BF95981B-245D-4D04-93F8-21E7A3EB55AD}"/>
              </a:ext>
            </a:extLst>
          </p:cNvPr>
          <p:cNvSpPr/>
          <p:nvPr/>
        </p:nvSpPr>
        <p:spPr>
          <a:xfrm>
            <a:off x="4283968" y="6309320"/>
            <a:ext cx="1656184" cy="144016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2388A9A-38A6-C71B-FA08-D7115499D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0232" y="352800"/>
            <a:ext cx="2576559" cy="238274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1E71E78-3837-46F1-80BB-9DF1503698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824" y="620688"/>
            <a:ext cx="3480035" cy="1770092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C3C49414-0062-9EE9-5318-89B8BA12EE96}"/>
              </a:ext>
            </a:extLst>
          </p:cNvPr>
          <p:cNvSpPr txBox="1"/>
          <p:nvPr/>
        </p:nvSpPr>
        <p:spPr>
          <a:xfrm>
            <a:off x="6639704" y="2710982"/>
            <a:ext cx="25765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Wie scoort het minst?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45A95D0-E694-1C37-CDF1-1B4112469D81}"/>
              </a:ext>
            </a:extLst>
          </p:cNvPr>
          <p:cNvSpPr txBox="1"/>
          <p:nvPr/>
        </p:nvSpPr>
        <p:spPr>
          <a:xfrm>
            <a:off x="2889958" y="2438177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Versnellingsbak </a:t>
            </a:r>
          </a:p>
        </p:txBody>
      </p:sp>
    </p:spTree>
    <p:extLst>
      <p:ext uri="{BB962C8B-B14F-4D97-AF65-F5344CB8AC3E}">
        <p14:creationId xmlns:p14="http://schemas.microsoft.com/office/powerpoint/2010/main" val="7302842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193">
            <a:hlinkClick r:id="rId2"/>
            <a:extLst>
              <a:ext uri="{FF2B5EF4-FFF2-40B4-BE49-F238E27FC236}">
                <a16:creationId xmlns:a16="http://schemas.microsoft.com/office/drawing/2014/main" id="{8593F0CE-6E31-4540-B856-0B1533EEF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56511"/>
            <a:ext cx="3032645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195">
            <a:hlinkClick r:id="rId4"/>
            <a:extLst>
              <a:ext uri="{FF2B5EF4-FFF2-40B4-BE49-F238E27FC236}">
                <a16:creationId xmlns:a16="http://schemas.microsoft.com/office/drawing/2014/main" id="{3A79696C-E968-4FFC-A6B3-3279F7AB4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118" y="2420888"/>
            <a:ext cx="30377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fbeelding 197" descr="Afbeelding met tekst, illustratie&#10;&#10;Automatisch gegenereerde beschrijving">
            <a:hlinkClick r:id="rId6"/>
            <a:extLst>
              <a:ext uri="{FF2B5EF4-FFF2-40B4-BE49-F238E27FC236}">
                <a16:creationId xmlns:a16="http://schemas.microsoft.com/office/drawing/2014/main" id="{977117CA-510E-4493-9430-60594C161E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547" y="4139912"/>
            <a:ext cx="3044603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27B1D89E-A63C-4A56-86AB-65FB63162A69}"/>
              </a:ext>
            </a:extLst>
          </p:cNvPr>
          <p:cNvSpPr txBox="1"/>
          <p:nvPr/>
        </p:nvSpPr>
        <p:spPr>
          <a:xfrm>
            <a:off x="4572000" y="548680"/>
            <a:ext cx="40456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/>
              <a:t>Materialen bij uitgeverij </a:t>
            </a:r>
            <a:r>
              <a:rPr lang="nl-NL" sz="2000" dirty="0" err="1"/>
              <a:t>Eduforce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Klik op de plaatjes</a:t>
            </a:r>
          </a:p>
        </p:txBody>
      </p:sp>
    </p:spTree>
    <p:extLst>
      <p:ext uri="{BB962C8B-B14F-4D97-AF65-F5344CB8AC3E}">
        <p14:creationId xmlns:p14="http://schemas.microsoft.com/office/powerpoint/2010/main" val="1089999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Afbeelding 193">
            <a:extLst>
              <a:ext uri="{FF2B5EF4-FFF2-40B4-BE49-F238E27FC236}">
                <a16:creationId xmlns:a16="http://schemas.microsoft.com/office/drawing/2014/main" id="{1B79E6D1-AE51-9CD9-E3FF-C99B97DDF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8" y="103188"/>
            <a:ext cx="20859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Afbeelding 195">
            <a:extLst>
              <a:ext uri="{FF2B5EF4-FFF2-40B4-BE49-F238E27FC236}">
                <a16:creationId xmlns:a16="http://schemas.microsoft.com/office/drawing/2014/main" id="{CC5421DA-82CB-2BD2-1469-BF722B5CA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727075"/>
            <a:ext cx="2082800" cy="1481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Afbeelding 197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B7D3949-AE80-90F2-96FC-B7296A495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825" y="1350963"/>
            <a:ext cx="2098675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15">
            <a:extLst>
              <a:ext uri="{FF2B5EF4-FFF2-40B4-BE49-F238E27FC236}">
                <a16:creationId xmlns:a16="http://schemas.microsoft.com/office/drawing/2014/main" id="{CDC1F77B-A6F7-C700-7EFE-1BD3F91712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nl-NL" altLang="nl-NL"/>
            </a:br>
            <a:endParaRPr lang="nl-NL" altLang="nl-NL"/>
          </a:p>
          <a:p>
            <a:endParaRPr lang="nl-NL" altLang="nl-NL"/>
          </a:p>
        </p:txBody>
      </p:sp>
      <p:sp>
        <p:nvSpPr>
          <p:cNvPr id="8198" name="Rectangle 16">
            <a:extLst>
              <a:ext uri="{FF2B5EF4-FFF2-40B4-BE49-F238E27FC236}">
                <a16:creationId xmlns:a16="http://schemas.microsoft.com/office/drawing/2014/main" id="{4D748D3A-B49E-D8C7-C2F0-AC41CD305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8199" name="Rectangle 17">
            <a:extLst>
              <a:ext uri="{FF2B5EF4-FFF2-40B4-BE49-F238E27FC236}">
                <a16:creationId xmlns:a16="http://schemas.microsoft.com/office/drawing/2014/main" id="{053D9893-3E79-B8CD-AC3C-BB21C4E3C2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9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  <a:p>
            <a:endParaRPr lang="nl-NL" altLang="nl-NL"/>
          </a:p>
        </p:txBody>
      </p:sp>
      <p:sp>
        <p:nvSpPr>
          <p:cNvPr id="8200" name="Rectangle 18">
            <a:extLst>
              <a:ext uri="{FF2B5EF4-FFF2-40B4-BE49-F238E27FC236}">
                <a16:creationId xmlns:a16="http://schemas.microsoft.com/office/drawing/2014/main" id="{2FE2AE25-54D3-88EA-0BC9-442ECA2CB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95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nl-NL" altLang="nl-NL" sz="1200">
                <a:cs typeface="Times New Roman" panose="02020603050405020304" pitchFamily="18" charset="0"/>
              </a:rPr>
            </a:br>
            <a:endParaRPr lang="nl-NL" altLang="nl-NL"/>
          </a:p>
        </p:txBody>
      </p:sp>
      <p:sp>
        <p:nvSpPr>
          <p:cNvPr id="8201" name="Tekstvak 11">
            <a:extLst>
              <a:ext uri="{FF2B5EF4-FFF2-40B4-BE49-F238E27FC236}">
                <a16:creationId xmlns:a16="http://schemas.microsoft.com/office/drawing/2014/main" id="{059A5B08-C758-BCFD-CEA1-52F02F6D4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420938"/>
            <a:ext cx="8353425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2400" b="1" dirty="0">
                <a:cs typeface="Times New Roman" panose="02020603050405020304" pitchFamily="18" charset="0"/>
              </a:rPr>
              <a:t>Introductie</a:t>
            </a:r>
            <a:endParaRPr lang="nl-NL" altLang="nl-NL" sz="800" dirty="0"/>
          </a:p>
          <a:p>
            <a:r>
              <a:rPr lang="nl-NL" altLang="nl-NL" sz="2000" dirty="0">
                <a:cs typeface="Times New Roman" panose="02020603050405020304" pitchFamily="18" charset="0"/>
              </a:rPr>
              <a:t>Automatiseren van de sommen tot en met twintig is voor het rekenonderwijs zeer belangrijk! Automatiseren is een sleutelwoord. </a:t>
            </a:r>
          </a:p>
          <a:p>
            <a:r>
              <a:rPr lang="nl-NL" altLang="nl-NL" sz="2000" dirty="0">
                <a:cs typeface="Times New Roman" panose="02020603050405020304" pitchFamily="18" charset="0"/>
              </a:rPr>
              <a:t>Zonder automatiseren kan </a:t>
            </a:r>
            <a:r>
              <a:rPr lang="nl-NL" altLang="nl-NL" sz="2000" b="1" dirty="0">
                <a:cs typeface="Times New Roman" panose="02020603050405020304" pitchFamily="18" charset="0"/>
              </a:rPr>
              <a:t>geen energie </a:t>
            </a:r>
            <a:r>
              <a:rPr lang="nl-NL" altLang="nl-NL" sz="2000" dirty="0">
                <a:cs typeface="Times New Roman" panose="02020603050405020304" pitchFamily="18" charset="0"/>
              </a:rPr>
              <a:t>worden vrijgemaakt voor </a:t>
            </a:r>
            <a:r>
              <a:rPr lang="nl-NL" altLang="nl-NL" sz="2000" b="1" dirty="0">
                <a:cs typeface="Times New Roman" panose="02020603050405020304" pitchFamily="18" charset="0"/>
              </a:rPr>
              <a:t>hogere denkprocessen </a:t>
            </a:r>
            <a:r>
              <a:rPr lang="nl-NL" altLang="nl-NL" sz="2000" dirty="0">
                <a:cs typeface="Times New Roman" panose="02020603050405020304" pitchFamily="18" charset="0"/>
              </a:rPr>
              <a:t>en vaardigheden die bijvoorbeeld bij vraagstukken of andere problemen nodig zijn (Biervliet, 1995). </a:t>
            </a:r>
          </a:p>
          <a:p>
            <a:r>
              <a:rPr lang="nl-NL" altLang="nl-NL" sz="2000" dirty="0">
                <a:cs typeface="Times New Roman" panose="02020603050405020304" pitchFamily="18" charset="0"/>
              </a:rPr>
              <a:t>Wanneer een leerling ‘</a:t>
            </a:r>
            <a:r>
              <a:rPr lang="nl-NL" altLang="nl-NL" sz="2000" b="1" dirty="0">
                <a:cs typeface="Times New Roman" panose="02020603050405020304" pitchFamily="18" charset="0"/>
              </a:rPr>
              <a:t>vastloopt</a:t>
            </a:r>
            <a:r>
              <a:rPr lang="nl-NL" altLang="nl-NL" sz="2000" dirty="0">
                <a:cs typeface="Times New Roman" panose="02020603050405020304" pitchFamily="18" charset="0"/>
              </a:rPr>
              <a:t>’ in het rekenonderwijs is vaak de </a:t>
            </a:r>
            <a:r>
              <a:rPr lang="nl-NL" altLang="nl-NL" sz="2000" b="1" dirty="0">
                <a:cs typeface="Times New Roman" panose="02020603050405020304" pitchFamily="18" charset="0"/>
              </a:rPr>
              <a:t>diepere oorzaak </a:t>
            </a:r>
            <a:r>
              <a:rPr lang="nl-NL" altLang="nl-NL" sz="2000" dirty="0">
                <a:cs typeface="Times New Roman" panose="02020603050405020304" pitchFamily="18" charset="0"/>
              </a:rPr>
              <a:t>van het rekenprobleem het niet automatisch beheersen van de sommen tot en met twintig en de tafels tot en met tien.</a:t>
            </a:r>
            <a:endParaRPr lang="nl-NL" altLang="nl-NL" sz="2000" dirty="0"/>
          </a:p>
          <a:p>
            <a:r>
              <a:rPr lang="nl-NL" altLang="nl-NL" sz="2000" dirty="0">
                <a:cs typeface="Times New Roman" panose="02020603050405020304" pitchFamily="18" charset="0"/>
              </a:rPr>
              <a:t>Het is dus heel belangrijk dat leerlingen binnen het onderwijs goed leren </a:t>
            </a:r>
            <a:r>
              <a:rPr lang="nl-NL" altLang="nl-NL" sz="2000" b="1" dirty="0">
                <a:cs typeface="Times New Roman" panose="02020603050405020304" pitchFamily="18" charset="0"/>
              </a:rPr>
              <a:t>automatiseren</a:t>
            </a:r>
            <a:r>
              <a:rPr lang="nl-NL" altLang="nl-NL" sz="2000" dirty="0">
                <a:cs typeface="Times New Roman" panose="02020603050405020304" pitchFamily="18" charset="0"/>
              </a:rPr>
              <a:t>. </a:t>
            </a:r>
          </a:p>
          <a:p>
            <a:pPr eaLnBrk="1" hangingPunct="1"/>
            <a:endParaRPr lang="nl-NL" alt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1A2772F8-8E9D-A7FF-982D-8FAD79A14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3492">
            <a:off x="611188" y="0"/>
            <a:ext cx="7920037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Rectangle 3">
            <a:extLst>
              <a:ext uri="{FF2B5EF4-FFF2-40B4-BE49-F238E27FC236}">
                <a16:creationId xmlns:a16="http://schemas.microsoft.com/office/drawing/2014/main" id="{AF0071CC-0E84-9C89-6D84-E00ABEA17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accent1">
                  <a:alpha val="79999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1415CE0E-58BC-9E9E-149C-039B3AB3EC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2708275"/>
            <a:ext cx="8135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2400" b="1"/>
              <a:t>Automatiseren - werkdefinitie</a:t>
            </a:r>
          </a:p>
        </p:txBody>
      </p:sp>
      <p:sp>
        <p:nvSpPr>
          <p:cNvPr id="48135" name="Text Box 7">
            <a:extLst>
              <a:ext uri="{FF2B5EF4-FFF2-40B4-BE49-F238E27FC236}">
                <a16:creationId xmlns:a16="http://schemas.microsoft.com/office/drawing/2014/main" id="{C05AD73F-FA31-6ABF-CA88-91FA6BFC53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500438"/>
            <a:ext cx="8137525" cy="1616075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sz="2000" i="1"/>
              <a:t>De leerling kent alle splitsingen tot en met 20 én de (deel)tafels van vermenigvuldiging tot en met 10 ‘uit het hoofd’. Als sommen zijn geautomatiseerd, kan een leerling doorgaans binnen 3 seconden het antwoord geven. Wanneer er meer tijd nodig is, bestaat de kans dat er tellend gerekend 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>
            <a:extLst>
              <a:ext uri="{FF2B5EF4-FFF2-40B4-BE49-F238E27FC236}">
                <a16:creationId xmlns:a16="http://schemas.microsoft.com/office/drawing/2014/main" id="{D80C6B8B-628B-3924-1985-5346D2AE1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3492">
            <a:off x="611188" y="0"/>
            <a:ext cx="7920037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3" name="Rectangle 3">
            <a:extLst>
              <a:ext uri="{FF2B5EF4-FFF2-40B4-BE49-F238E27FC236}">
                <a16:creationId xmlns:a16="http://schemas.microsoft.com/office/drawing/2014/main" id="{C7B28B67-38FE-80A2-3EB5-D3D581D9F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chemeClr val="accent1">
                  <a:alpha val="79999"/>
                </a:schemeClr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nl-NL" altLang="nl-NL"/>
          </a:p>
        </p:txBody>
      </p:sp>
      <p:sp>
        <p:nvSpPr>
          <p:cNvPr id="61444" name="Text Box 4">
            <a:extLst>
              <a:ext uri="{FF2B5EF4-FFF2-40B4-BE49-F238E27FC236}">
                <a16:creationId xmlns:a16="http://schemas.microsoft.com/office/drawing/2014/main" id="{509F1EF7-976A-A209-3688-50EF8A407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280" y="550123"/>
            <a:ext cx="8424862" cy="626325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8980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i="1" dirty="0"/>
              <a:t>Wat is belangrijk voor het snel oplossen van sommen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 b="1" i="1" dirty="0"/>
              <a:t>waarbij met name gelet wordt op begrip en motivatie: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Gerichte instructietijd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Klassikale interactieve instructie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Aanmoedigen de handelingen te benoemen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Aanleren van m.n. één rekenstrategie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Regelmatige, korte oefenmomenten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Structuur bieden</a:t>
            </a:r>
          </a:p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nl-NL" altLang="nl-NL" i="1" dirty="0"/>
              <a:t>Rekenplezier verhogen (o.a. bewegend leren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i="1" dirty="0"/>
              <a:t>      en rekenspelletjes)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i="1" dirty="0"/>
              <a:t>8.   Computergebruik = ondersteunend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i="1" dirty="0"/>
              <a:t>9.   Systematische aandacht voor automatiseren – ook hogere leerjaren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i="1" dirty="0"/>
              <a:t>10. Succeservaringen &gt;&gt; motivatie en zelfvertrouwen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i="1" dirty="0"/>
              <a:t>11. Vroege instructie en interventie</a:t>
            </a:r>
            <a:r>
              <a:rPr lang="nl-NL" altLang="nl-NL" sz="1600" i="1" dirty="0"/>
              <a:t>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nl-NL" altLang="nl-NL" dirty="0"/>
              <a:t>12. Oefenen gedurende de hele basisschooltijd</a:t>
            </a:r>
          </a:p>
        </p:txBody>
      </p:sp>
      <p:sp>
        <p:nvSpPr>
          <p:cNvPr id="61447" name="WordArt 7">
            <a:extLst>
              <a:ext uri="{FF2B5EF4-FFF2-40B4-BE49-F238E27FC236}">
                <a16:creationId xmlns:a16="http://schemas.microsoft.com/office/drawing/2014/main" id="{50EF64DA-E0D4-1B3D-0295-FDFBEA93A08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55650" y="45442"/>
            <a:ext cx="2414588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14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Comic Sans MS" panose="030F0702030302020204" pitchFamily="66" charset="0"/>
              </a:rPr>
              <a:t>Resultaten</a:t>
            </a:r>
          </a:p>
        </p:txBody>
      </p:sp>
      <p:sp>
        <p:nvSpPr>
          <p:cNvPr id="61449" name="WordArt 9">
            <a:extLst>
              <a:ext uri="{FF2B5EF4-FFF2-40B4-BE49-F238E27FC236}">
                <a16:creationId xmlns:a16="http://schemas.microsoft.com/office/drawing/2014/main" id="{EB247863-9253-7695-07D0-66B4C761E44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92500" y="-2183"/>
            <a:ext cx="4103688" cy="550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nl-NL" sz="14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chemeClr val="accent1"/>
                    </a:gs>
                  </a:gsLst>
                  <a:lin ang="0" scaled="1"/>
                </a:gradFill>
                <a:latin typeface="Comic Sans MS" panose="030F0702030302020204" pitchFamily="66" charset="0"/>
              </a:rPr>
              <a:t>literatuuronderzoek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DA049E9D-DFAE-5C51-AED0-349F915D1348}"/>
              </a:ext>
            </a:extLst>
          </p:cNvPr>
          <p:cNvSpPr txBox="1"/>
          <p:nvPr/>
        </p:nvSpPr>
        <p:spPr>
          <a:xfrm>
            <a:off x="5630347" y="1327273"/>
            <a:ext cx="3312046" cy="31393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nl-NL" b="0" i="0" dirty="0">
                <a:solidFill>
                  <a:srgbClr val="243F52"/>
                </a:solidFill>
                <a:effectLst/>
                <a:latin typeface="Alegreya Sans"/>
              </a:rPr>
              <a:t>Uit een Nederlands onderzoek bleek namelijk dat leerlingen in zes weken tijd gemiddeld anderhalf jaar vooruitgingen in hun </a:t>
            </a:r>
            <a:r>
              <a:rPr lang="nl-NL" b="0" i="0" dirty="0">
                <a:solidFill>
                  <a:srgbClr val="DF5B57"/>
                </a:solidFill>
                <a:effectLst/>
                <a:latin typeface="Alegreya Sans"/>
              </a:rPr>
              <a:t>Didactische Leeftijd Equivalent</a:t>
            </a:r>
            <a:r>
              <a:rPr lang="nl-NL" b="0" i="0" dirty="0">
                <a:solidFill>
                  <a:srgbClr val="243F52"/>
                </a:solidFill>
                <a:effectLst/>
                <a:latin typeface="Alegreya Sans"/>
              </a:rPr>
              <a:t> (DLE) </a:t>
            </a:r>
            <a:r>
              <a:rPr lang="nl-NL" b="0" i="0" dirty="0">
                <a:solidFill>
                  <a:srgbClr val="DF5B57"/>
                </a:solidFill>
                <a:effectLst/>
                <a:latin typeface="Alegreya Sans"/>
              </a:rPr>
              <a:t>(Bosman, 2015).</a:t>
            </a:r>
            <a:r>
              <a:rPr lang="nl-NL" b="0" i="0" dirty="0">
                <a:solidFill>
                  <a:srgbClr val="243F52"/>
                </a:solidFill>
                <a:effectLst/>
                <a:latin typeface="Alegreya Sans"/>
              </a:rPr>
              <a:t> Opvallend was dat deze vooruitgang net zo groot was bij leerlingen mét een rekenachterstand als leerlingen zónder die achterstand.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nimBg="1" autoUpdateAnimBg="0"/>
      <p:bldP spid="61444" grpId="0" animBg="1" autoUpdateAnimBg="0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7C268CE-9A18-45D3-BD1E-B3C3FC41322C}"/>
              </a:ext>
            </a:extLst>
          </p:cNvPr>
          <p:cNvSpPr txBox="1"/>
          <p:nvPr/>
        </p:nvSpPr>
        <p:spPr>
          <a:xfrm>
            <a:off x="468313" y="549275"/>
            <a:ext cx="8135937" cy="3784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nl-NL" altLang="nl-NL" sz="2400" b="1" dirty="0">
                <a:ea typeface="Times New Roman" panose="02020603050405020304" pitchFamily="18" charset="0"/>
              </a:rPr>
              <a:t>Voor wie?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altLang="nl-NL" sz="2000" dirty="0">
                <a:ea typeface="Times New Roman" panose="02020603050405020304" pitchFamily="18" charset="0"/>
              </a:rPr>
              <a:t>Voor kinderen die een tellende strategie blijven hanteren en daardoor maar niet de basisbewerkingen van het rekenen snel en handig leren beheersen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altLang="nl-NL" sz="2000" dirty="0">
                <a:ea typeface="Times New Roman" panose="02020603050405020304" pitchFamily="18" charset="0"/>
              </a:rPr>
              <a:t>Het is een methodiek die voor individuele kinderen of in en klein groepje ingezet kan worden.</a:t>
            </a:r>
            <a:endParaRPr lang="nl-NL" altLang="nl-NL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altLang="nl-NL" sz="2000" dirty="0">
                <a:ea typeface="Times New Roman" panose="02020603050405020304" pitchFamily="18" charset="0"/>
              </a:rPr>
              <a:t>Strategieën als splitsen van het 10-tal, verdubbelen en halveren worden ingeslepen.</a:t>
            </a:r>
            <a:endParaRPr lang="nl-NL" altLang="nl-NL" sz="200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nl-NL" altLang="nl-NL" sz="2000" dirty="0">
                <a:ea typeface="Times New Roman" panose="02020603050405020304" pitchFamily="18" charset="0"/>
              </a:rPr>
              <a:t>Deze methodiek kan goed ingezet worden voor kinderen vanaf groep 4 of 5 om te komen tot cijfermatig optellen en aftrekken.</a:t>
            </a:r>
          </a:p>
          <a:p>
            <a:pPr>
              <a:defRPr/>
            </a:pPr>
            <a:endParaRPr lang="nl-NL" altLang="nl-NL" dirty="0"/>
          </a:p>
          <a:p>
            <a:pPr eaLnBrk="1" hangingPunct="1">
              <a:defRPr/>
            </a:pPr>
            <a:endParaRPr lang="nl-NL" dirty="0"/>
          </a:p>
        </p:txBody>
      </p:sp>
      <p:pic>
        <p:nvPicPr>
          <p:cNvPr id="9219" name="Afbeelding 6">
            <a:extLst>
              <a:ext uri="{FF2B5EF4-FFF2-40B4-BE49-F238E27FC236}">
                <a16:creationId xmlns:a16="http://schemas.microsoft.com/office/drawing/2014/main" id="{5FB050C0-9681-866F-D301-A3DBBB279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119563"/>
            <a:ext cx="2181225" cy="239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Afbeelding 6">
            <a:extLst>
              <a:ext uri="{FF2B5EF4-FFF2-40B4-BE49-F238E27FC236}">
                <a16:creationId xmlns:a16="http://schemas.microsoft.com/office/drawing/2014/main" id="{811FB9AF-12DC-45EC-130B-C510D66AB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3933825"/>
            <a:ext cx="2601913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ronde rechthoek 20">
            <a:extLst>
              <a:ext uri="{FF2B5EF4-FFF2-40B4-BE49-F238E27FC236}">
                <a16:creationId xmlns:a16="http://schemas.microsoft.com/office/drawing/2014/main" id="{98B97AB0-0F21-4040-AAB6-3777DDEB9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8569" y="1844824"/>
            <a:ext cx="2943225" cy="762000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15875">
            <a:solidFill>
              <a:srgbClr val="33CCFF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nl-NL" altLang="nl-NL" sz="1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Stap 1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Informatie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Het belang van automatiseren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5" name="Afgeronde rechthoek 2053">
            <a:extLst>
              <a:ext uri="{FF2B5EF4-FFF2-40B4-BE49-F238E27FC236}">
                <a16:creationId xmlns:a16="http://schemas.microsoft.com/office/drawing/2014/main" id="{FB6943CF-5DDE-4BDB-AB71-5405157E0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044" y="2708151"/>
            <a:ext cx="2952750" cy="1483618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5875">
            <a:solidFill>
              <a:srgbClr val="CCFF33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nl-NL" altLang="nl-NL" sz="1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Stap 2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Signaleren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b="1" dirty="0">
                <a:solidFill>
                  <a:srgbClr val="000000"/>
                </a:solidFill>
                <a:ea typeface="Times New Roman" panose="02020603050405020304" pitchFamily="18" charset="0"/>
              </a:rPr>
              <a:t>Vier-Minuten-Toets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</a:rPr>
              <a:t>plus tot 10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</a:rPr>
              <a:t>min tot 10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</a:rPr>
              <a:t>plus over het 10-tal 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</a:rPr>
              <a:t>min over het 10-tal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klassikaal of individueel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6" name="Afgeronde rechthoek 2054">
            <a:extLst>
              <a:ext uri="{FF2B5EF4-FFF2-40B4-BE49-F238E27FC236}">
                <a16:creationId xmlns:a16="http://schemas.microsoft.com/office/drawing/2014/main" id="{3AC3A2DD-48DB-4A27-99ED-6396D398C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044" y="4293096"/>
            <a:ext cx="2952750" cy="1097682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15875">
            <a:solidFill>
              <a:srgbClr val="33CCFF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nl-NL" altLang="nl-NL" sz="1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Stap 3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Het Rekengesprek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Opstarter + Rekenonderzoek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individueel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Vraag door + noteer hoe de leerling rekent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7" name="Afgeronde rechthoek 2055">
            <a:extLst>
              <a:ext uri="{FF2B5EF4-FFF2-40B4-BE49-F238E27FC236}">
                <a16:creationId xmlns:a16="http://schemas.microsoft.com/office/drawing/2014/main" id="{A5FEB3B5-EEB7-47C4-8C28-9855F2339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9044" y="5492105"/>
            <a:ext cx="2952750" cy="1266825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15875">
            <a:solidFill>
              <a:srgbClr val="FFC000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nl-NL" altLang="nl-NL" sz="12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Beslismoment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Plan van aanpak</a:t>
            </a:r>
            <a:endParaRPr lang="nl-NL" altLang="nl-NL" sz="600" dirty="0"/>
          </a:p>
          <a:p>
            <a:pPr>
              <a:buFontTx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Sommen t/m 10: optellen </a:t>
            </a:r>
          </a:p>
          <a:p>
            <a:pPr>
              <a:buFontTx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Sommen t/m 10: aftrekken</a:t>
            </a:r>
            <a:endParaRPr lang="nl-NL" altLang="nl-NL" sz="600" dirty="0"/>
          </a:p>
          <a:p>
            <a:pPr>
              <a:buFontTx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Sommen t/m 20: optellen</a:t>
            </a:r>
            <a:endParaRPr lang="nl-NL" altLang="nl-NL" sz="600" dirty="0"/>
          </a:p>
          <a:p>
            <a:pPr>
              <a:buFontTx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Sommen t/m 20: aftrekken</a:t>
            </a:r>
            <a:endParaRPr lang="nl-NL" altLang="nl-NL" sz="600" dirty="0"/>
          </a:p>
          <a:p>
            <a:pPr>
              <a:buFontTx/>
              <a:buChar char="•"/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Combi aanpak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13326" name="Rectangle 10">
            <a:extLst>
              <a:ext uri="{FF2B5EF4-FFF2-40B4-BE49-F238E27FC236}">
                <a16:creationId xmlns:a16="http://schemas.microsoft.com/office/drawing/2014/main" id="{D6260DFA-4051-AFD9-2304-E0163504F4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50825"/>
            <a:ext cx="7920038" cy="166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2400" b="1" dirty="0">
                <a:cs typeface="Times New Roman" panose="02020603050405020304" pitchFamily="18" charset="0"/>
              </a:rPr>
              <a:t>Stappenplan</a:t>
            </a:r>
            <a:endParaRPr lang="nl-NL" altLang="nl-NL" sz="2400" dirty="0"/>
          </a:p>
          <a:p>
            <a:r>
              <a:rPr lang="nl-NL" altLang="nl-NL" sz="2000" dirty="0">
                <a:cs typeface="Times New Roman" panose="02020603050405020304" pitchFamily="18" charset="0"/>
              </a:rPr>
              <a:t>Strategie werkt met een stappenplan. Het stappenplan leidt je door dit protocol.</a:t>
            </a:r>
            <a:endParaRPr lang="nl-NL" altLang="nl-NL" sz="2000" dirty="0"/>
          </a:p>
          <a:p>
            <a:r>
              <a:rPr lang="nl-NL" altLang="nl-NL" sz="2000" dirty="0">
                <a:cs typeface="Times New Roman" panose="02020603050405020304" pitchFamily="18" charset="0"/>
              </a:rPr>
              <a:t>Zo ben je verzekerd van een optimale begeleiding van de leerling</a:t>
            </a:r>
            <a:endParaRPr lang="nl-NL" altLang="nl-NL" sz="2000" dirty="0"/>
          </a:p>
          <a:p>
            <a:endParaRPr lang="nl-NL" altLang="nl-NL" dirty="0"/>
          </a:p>
        </p:txBody>
      </p:sp>
      <p:sp>
        <p:nvSpPr>
          <p:cNvPr id="13327" name="Rectangle 20">
            <a:extLst>
              <a:ext uri="{FF2B5EF4-FFF2-40B4-BE49-F238E27FC236}">
                <a16:creationId xmlns:a16="http://schemas.microsoft.com/office/drawing/2014/main" id="{E1B6ECC4-39E4-0444-F83F-EDEADE9BE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br>
              <a:rPr lang="nl-NL" altLang="nl-NL" sz="1200">
                <a:cs typeface="Times New Roman" panose="02020603050405020304" pitchFamily="18" charset="0"/>
              </a:rPr>
            </a:br>
            <a:endParaRPr lang="nl-NL" altLang="nl-N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fgeronde rechthoek 2057">
            <a:extLst>
              <a:ext uri="{FF2B5EF4-FFF2-40B4-BE49-F238E27FC236}">
                <a16:creationId xmlns:a16="http://schemas.microsoft.com/office/drawing/2014/main" id="{5E5F2EF9-AA42-42C2-BDB8-A0179767D6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18" y="2848769"/>
            <a:ext cx="3248026" cy="126682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15875">
            <a:solidFill>
              <a:srgbClr val="33CCFF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Aanpak 2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Automatiseren t/m 20: optellen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Verliefde harten, dubbelsommen, balspel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Opgavenboekje + accentstift</a:t>
            </a:r>
            <a:r>
              <a:rPr lang="nl-NL" altLang="nl-NL" sz="600" dirty="0"/>
              <a:t> </a:t>
            </a:r>
            <a:r>
              <a:rPr lang="nl-NL" altLang="nl-NL" sz="1000" dirty="0">
                <a:ea typeface="Times New Roman" panose="02020603050405020304" pitchFamily="18" charset="0"/>
              </a:rPr>
              <a:t>+ strategiekaart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Spel: keer om / hebbes / dubbelslag / bingo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3" name="Afgeronde rechthoek 2058">
            <a:extLst>
              <a:ext uri="{FF2B5EF4-FFF2-40B4-BE49-F238E27FC236}">
                <a16:creationId xmlns:a16="http://schemas.microsoft.com/office/drawing/2014/main" id="{D4830866-4C32-4A99-9990-FBF1CC1DE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18" y="1134269"/>
            <a:ext cx="3248026" cy="1657350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5875">
            <a:solidFill>
              <a:srgbClr val="CCFF33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Aanpak 1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Automatiseren t/m 10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Vingerbeelden, balspel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Splitsen + strategiekaart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Opgavenboekje + accentstift + strategiekaart 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Spel: splits / keer om / maak 10 / plussen en minnen / versnellingsbak / flipflat / bingo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4" name="Afgeronde rechthoek 2059">
            <a:extLst>
              <a:ext uri="{FF2B5EF4-FFF2-40B4-BE49-F238E27FC236}">
                <a16:creationId xmlns:a16="http://schemas.microsoft.com/office/drawing/2014/main" id="{478CCA6F-6CC1-4C23-A6FC-655D4C51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18" y="4191794"/>
            <a:ext cx="3248026" cy="1457325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5875">
            <a:solidFill>
              <a:srgbClr val="CCFF33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Aanpak 3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Automatiseren t/m 20: aftrekken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Verliefde harten, dubbelsommen, balspel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Opgavenboekje + accentstift + strategiekaart     (+ structureerboekje)</a:t>
            </a:r>
            <a:endParaRPr lang="nl-NL" altLang="nl-NL" sz="600" dirty="0"/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Spel: keer om / veel-meer-meest / bingo / wie scoort het minst?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5" name="Afgeronde rechthoek 2060">
            <a:extLst>
              <a:ext uri="{FF2B5EF4-FFF2-40B4-BE49-F238E27FC236}">
                <a16:creationId xmlns:a16="http://schemas.microsoft.com/office/drawing/2014/main" id="{E72CCCB0-F418-4F61-B392-FDA00F49C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2219" y="1124744"/>
            <a:ext cx="3286125" cy="2990850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 w="15875">
            <a:solidFill>
              <a:srgbClr val="33CCFF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Combi aanpak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U kunt ook besluiten aanpak 1 en 2 te combineren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Bijvoorbeeld: oefenen met min-sommen onder het 10-tal en oefenen met plus-sommen over het 10-tal.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Ander voorbeeld: oefenen met plus-sommen over het 10-tal en oefenen met min-sommen over het 10-tal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Maak in dat geval wel aparte boekjes zodat de leerling optellen en aftrekken niet door elkaar haalt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ea typeface="Times New Roman" panose="02020603050405020304" pitchFamily="18" charset="0"/>
              </a:rPr>
              <a:t> 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  <p:sp>
        <p:nvSpPr>
          <p:cNvPr id="6" name="Afgeronde rechthoek 39">
            <a:extLst>
              <a:ext uri="{FF2B5EF4-FFF2-40B4-BE49-F238E27FC236}">
                <a16:creationId xmlns:a16="http://schemas.microsoft.com/office/drawing/2014/main" id="{F77692E0-2F52-4E2C-97DF-44BADAC51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2694" y="4203923"/>
            <a:ext cx="3286125" cy="1457325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5875">
            <a:solidFill>
              <a:srgbClr val="CCFF33"/>
            </a:solidFill>
            <a:round/>
            <a:headEnd/>
            <a:tailEnd/>
          </a:ln>
          <a:effectLst>
            <a:innerShdw blurRad="114300">
              <a:prstClr val="black"/>
            </a:innerShdw>
          </a:effectLst>
        </p:spPr>
        <p:txBody>
          <a:bodyPr anchor="ctr"/>
          <a:lstStyle/>
          <a:p>
            <a:pPr algn="ctr" eaLnBrk="1" hangingPunct="1">
              <a:defRPr/>
            </a:pPr>
            <a:r>
              <a:rPr lang="nl-NL" altLang="nl-NL" sz="1200" dirty="0">
                <a:solidFill>
                  <a:srgbClr val="000000"/>
                </a:solidFill>
                <a:ea typeface="Times New Roman" panose="02020603050405020304" pitchFamily="18" charset="0"/>
              </a:rPr>
              <a:t>Werkboekjes</a:t>
            </a:r>
            <a:endParaRPr lang="nl-NL" altLang="nl-NL" sz="600" dirty="0"/>
          </a:p>
          <a:p>
            <a:pPr algn="ctr">
              <a:defRPr/>
            </a:pPr>
            <a:r>
              <a:rPr lang="nl-NL" altLang="nl-NL" sz="1200" b="1" dirty="0">
                <a:solidFill>
                  <a:srgbClr val="FF0000"/>
                </a:solidFill>
                <a:ea typeface="Times New Roman" panose="02020603050405020304" pitchFamily="18" charset="0"/>
              </a:rPr>
              <a:t>Er zijn twee soorten werkboekjes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    1.    Oefenen: 40 sommen per pagina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           gebruik vier kleuren accentstiften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     2.   Inslijpen: 100 sommen per pagina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           de opdracht staat boven de pagina</a:t>
            </a:r>
            <a:endParaRPr lang="nl-NL" altLang="nl-NL" sz="600" dirty="0"/>
          </a:p>
          <a:p>
            <a:pPr>
              <a:defRPr/>
            </a:pPr>
            <a:r>
              <a:rPr lang="nl-NL" altLang="nl-NL" sz="1000" dirty="0">
                <a:solidFill>
                  <a:srgbClr val="000000"/>
                </a:solidFill>
                <a:ea typeface="Times New Roman" panose="02020603050405020304" pitchFamily="18" charset="0"/>
              </a:rPr>
              <a:t>            zoek eerst die sommen en gebruik één kleur</a:t>
            </a:r>
            <a:endParaRPr lang="nl-NL" altLang="nl-NL" sz="600" dirty="0"/>
          </a:p>
          <a:p>
            <a:pPr>
              <a:defRPr/>
            </a:pPr>
            <a:endParaRPr lang="nl-NL" altLang="nl-NL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3" name="Rectangle 19462">
            <a:extLst>
              <a:ext uri="{FF2B5EF4-FFF2-40B4-BE49-F238E27FC236}">
                <a16:creationId xmlns:a16="http://schemas.microsoft.com/office/drawing/2014/main" id="{33E5684F-9524-414B-ADBE-BAE7E0D730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810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544D888-FE0E-2017-4885-78E79D33C4D3}"/>
              </a:ext>
            </a:extLst>
          </p:cNvPr>
          <p:cNvSpPr txBox="1"/>
          <p:nvPr/>
        </p:nvSpPr>
        <p:spPr>
          <a:xfrm>
            <a:off x="282494" y="552003"/>
            <a:ext cx="2999978" cy="17248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1700" b="1" dirty="0">
                <a:solidFill>
                  <a:srgbClr val="FF0000"/>
                </a:solidFill>
                <a:latin typeface="+mn-lt"/>
              </a:rPr>
              <a:t>De </a:t>
            </a:r>
            <a:r>
              <a:rPr lang="en-US" sz="1700" b="1" dirty="0" err="1">
                <a:solidFill>
                  <a:srgbClr val="FF0000"/>
                </a:solidFill>
                <a:latin typeface="+mn-lt"/>
              </a:rPr>
              <a:t>boekjes</a:t>
            </a:r>
            <a:r>
              <a:rPr lang="en-US" sz="1700" b="1" dirty="0">
                <a:solidFill>
                  <a:srgbClr val="FF0000"/>
                </a:solidFill>
                <a:latin typeface="+mn-lt"/>
              </a:rPr>
              <a:t>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1700" b="1" dirty="0" err="1">
                <a:solidFill>
                  <a:srgbClr val="FF0000"/>
                </a:solidFill>
                <a:latin typeface="+mn-lt"/>
              </a:rPr>
              <a:t>zijn</a:t>
            </a:r>
            <a:r>
              <a:rPr lang="en-US" sz="1700" b="1" dirty="0">
                <a:solidFill>
                  <a:srgbClr val="FF0000"/>
                </a:solidFill>
                <a:latin typeface="+mn-lt"/>
              </a:rPr>
              <a:t> gratis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endParaRPr lang="en-US" sz="1700" b="1" dirty="0">
              <a:solidFill>
                <a:srgbClr val="FF0000"/>
              </a:solidFill>
              <a:latin typeface="+mn-lt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1700" b="1" dirty="0" err="1">
                <a:solidFill>
                  <a:srgbClr val="FF0000"/>
                </a:solidFill>
                <a:latin typeface="+mn-lt"/>
              </a:rPr>
              <a:t>Klik</a:t>
            </a:r>
            <a:r>
              <a:rPr lang="en-US" sz="1700" b="1" dirty="0">
                <a:solidFill>
                  <a:srgbClr val="FF0000"/>
                </a:solidFill>
                <a:latin typeface="+mn-lt"/>
              </a:rPr>
              <a:t> op 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1700" b="1" dirty="0">
                <a:solidFill>
                  <a:srgbClr val="FF0000"/>
                </a:solidFill>
                <a:latin typeface="+mn-lt"/>
              </a:rPr>
              <a:t>de </a:t>
            </a:r>
            <a:r>
              <a:rPr lang="en-US" sz="1700" b="1" dirty="0" err="1">
                <a:solidFill>
                  <a:srgbClr val="FF0000"/>
                </a:solidFill>
                <a:latin typeface="+mn-lt"/>
              </a:rPr>
              <a:t>plaatjes</a:t>
            </a:r>
            <a:endParaRPr lang="en-US" sz="17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7" name="Afbeelding 6">
            <a:hlinkClick r:id="rId2"/>
            <a:extLst>
              <a:ext uri="{FF2B5EF4-FFF2-40B4-BE49-F238E27FC236}">
                <a16:creationId xmlns:a16="http://schemas.microsoft.com/office/drawing/2014/main" id="{E7DC64C3-F644-7FD7-D79F-5230D17C5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341796"/>
            <a:ext cx="2353667" cy="338657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9" name="Afbeelding 8">
            <a:hlinkClick r:id="rId4"/>
            <a:extLst>
              <a:ext uri="{FF2B5EF4-FFF2-40B4-BE49-F238E27FC236}">
                <a16:creationId xmlns:a16="http://schemas.microsoft.com/office/drawing/2014/main" id="{DD793E8A-C2E7-5129-A80C-981CD83AF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7218" y="414608"/>
            <a:ext cx="2353667" cy="3374432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3" name="Afbeelding 12">
            <a:hlinkClick r:id="rId6"/>
            <a:extLst>
              <a:ext uri="{FF2B5EF4-FFF2-40B4-BE49-F238E27FC236}">
                <a16:creationId xmlns:a16="http://schemas.microsoft.com/office/drawing/2014/main" id="{42A26F9B-6BAC-1CEF-D339-734AA3C7C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7505" y="3645024"/>
            <a:ext cx="2353668" cy="335041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5" name="Afbeelding 4">
            <a:hlinkClick r:id="rId8"/>
            <a:extLst>
              <a:ext uri="{FF2B5EF4-FFF2-40B4-BE49-F238E27FC236}">
                <a16:creationId xmlns:a16="http://schemas.microsoft.com/office/drawing/2014/main" id="{C37A5071-88EB-0846-4A88-682E10E499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7552" y="2630391"/>
            <a:ext cx="2916785" cy="576064"/>
          </a:xfrm>
          <a:prstGeom prst="rect">
            <a:avLst/>
          </a:prstGeom>
        </p:spPr>
      </p:pic>
      <p:pic>
        <p:nvPicPr>
          <p:cNvPr id="11" name="Afbeelding 10">
            <a:hlinkClick r:id="rId10"/>
            <a:extLst>
              <a:ext uri="{FF2B5EF4-FFF2-40B4-BE49-F238E27FC236}">
                <a16:creationId xmlns:a16="http://schemas.microsoft.com/office/drawing/2014/main" id="{5ADBD8FF-7E88-3D56-CCF3-A713A81EC5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2717" y="476672"/>
            <a:ext cx="2353667" cy="338657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19458" name="Afbeelding 1">
            <a:hlinkClick r:id="rId12"/>
            <a:extLst>
              <a:ext uri="{FF2B5EF4-FFF2-40B4-BE49-F238E27FC236}">
                <a16:creationId xmlns:a16="http://schemas.microsoft.com/office/drawing/2014/main" id="{5C14F053-1792-AD89-F429-B500BE3A3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10459" y="3717032"/>
            <a:ext cx="2353668" cy="321319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fbeelding 3">
            <a:hlinkClick r:id="rId14"/>
            <a:extLst>
              <a:ext uri="{FF2B5EF4-FFF2-40B4-BE49-F238E27FC236}">
                <a16:creationId xmlns:a16="http://schemas.microsoft.com/office/drawing/2014/main" id="{553E68DE-F09A-E3DE-CD96-0B8B4399254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57368" y="4653137"/>
            <a:ext cx="2681381" cy="149454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E292399-14A1-99C9-AB65-11F42F2822C4}"/>
              </a:ext>
            </a:extLst>
          </p:cNvPr>
          <p:cNvSpPr txBox="1"/>
          <p:nvPr/>
        </p:nvSpPr>
        <p:spPr>
          <a:xfrm>
            <a:off x="6444208" y="4149080"/>
            <a:ext cx="2232248" cy="366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rekenwerkboekje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hlinkClick r:id="rId2"/>
            <a:extLst>
              <a:ext uri="{FF2B5EF4-FFF2-40B4-BE49-F238E27FC236}">
                <a16:creationId xmlns:a16="http://schemas.microsoft.com/office/drawing/2014/main" id="{FC955DAD-7156-2368-AA98-CF3968F16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1663" y="0"/>
            <a:ext cx="6700674" cy="685800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88BEBB7-A3E9-8205-E56D-F07A7B20B305}"/>
              </a:ext>
            </a:extLst>
          </p:cNvPr>
          <p:cNvSpPr txBox="1"/>
          <p:nvPr/>
        </p:nvSpPr>
        <p:spPr>
          <a:xfrm rot="19573145">
            <a:off x="1221663" y="2996952"/>
            <a:ext cx="70947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</a:rPr>
              <a:t>Dit is Strategie – klik op het plaatje</a:t>
            </a:r>
          </a:p>
        </p:txBody>
      </p:sp>
    </p:spTree>
    <p:extLst>
      <p:ext uri="{BB962C8B-B14F-4D97-AF65-F5344CB8AC3E}">
        <p14:creationId xmlns:p14="http://schemas.microsoft.com/office/powerpoint/2010/main" val="249964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1864</TotalTime>
  <Words>834</Words>
  <Application>Microsoft Office PowerPoint</Application>
  <PresentationFormat>Diavoorstelling (4:3)</PresentationFormat>
  <Paragraphs>165</Paragraphs>
  <Slides>14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Alegreya Sans</vt:lpstr>
      <vt:lpstr>Arial</vt:lpstr>
      <vt:lpstr>Comic Sans MS</vt:lpstr>
      <vt:lpstr>Times New Roman</vt:lpstr>
      <vt:lpstr>Standaardontwerp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104</cp:revision>
  <cp:lastPrinted>2024-01-10T15:12:08Z</cp:lastPrinted>
  <dcterms:created xsi:type="dcterms:W3CDTF">2008-09-14T12:26:56Z</dcterms:created>
  <dcterms:modified xsi:type="dcterms:W3CDTF">2024-01-26T11:56:52Z</dcterms:modified>
</cp:coreProperties>
</file>